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2" r:id="rId5"/>
    <p:sldMasterId id="2147484237" r:id="rId6"/>
  </p:sldMasterIdLst>
  <p:notesMasterIdLst>
    <p:notesMasterId r:id="rId52"/>
  </p:notesMasterIdLst>
  <p:handoutMasterIdLst>
    <p:handoutMasterId r:id="rId53"/>
  </p:handoutMasterIdLst>
  <p:sldIdLst>
    <p:sldId id="1148" r:id="rId7"/>
    <p:sldId id="1149" r:id="rId8"/>
    <p:sldId id="1151" r:id="rId9"/>
    <p:sldId id="1152" r:id="rId10"/>
    <p:sldId id="1208" r:id="rId11"/>
    <p:sldId id="1201" r:id="rId12"/>
    <p:sldId id="1202" r:id="rId13"/>
    <p:sldId id="1192" r:id="rId14"/>
    <p:sldId id="1210" r:id="rId15"/>
    <p:sldId id="1204" r:id="rId16"/>
    <p:sldId id="1205" r:id="rId17"/>
    <p:sldId id="1206" r:id="rId18"/>
    <p:sldId id="1207" r:id="rId19"/>
    <p:sldId id="1211" r:id="rId20"/>
    <p:sldId id="1214" r:id="rId21"/>
    <p:sldId id="1215" r:id="rId22"/>
    <p:sldId id="1212" r:id="rId23"/>
    <p:sldId id="1195" r:id="rId24"/>
    <p:sldId id="1196" r:id="rId25"/>
    <p:sldId id="1197" r:id="rId26"/>
    <p:sldId id="1213" r:id="rId27"/>
    <p:sldId id="1198" r:id="rId28"/>
    <p:sldId id="1199" r:id="rId29"/>
    <p:sldId id="1216" r:id="rId30"/>
    <p:sldId id="1217" r:id="rId31"/>
    <p:sldId id="1218" r:id="rId32"/>
    <p:sldId id="1219" r:id="rId33"/>
    <p:sldId id="1220" r:id="rId34"/>
    <p:sldId id="1164" r:id="rId35"/>
    <p:sldId id="1168" r:id="rId36"/>
    <p:sldId id="1170" r:id="rId37"/>
    <p:sldId id="1172" r:id="rId38"/>
    <p:sldId id="1174" r:id="rId39"/>
    <p:sldId id="1176" r:id="rId40"/>
    <p:sldId id="1221" r:id="rId41"/>
    <p:sldId id="1180" r:id="rId42"/>
    <p:sldId id="1181" r:id="rId43"/>
    <p:sldId id="1182" r:id="rId44"/>
    <p:sldId id="1183" r:id="rId45"/>
    <p:sldId id="1184" r:id="rId46"/>
    <p:sldId id="1185" r:id="rId47"/>
    <p:sldId id="1186" r:id="rId48"/>
    <p:sldId id="1187" r:id="rId49"/>
    <p:sldId id="1188" r:id="rId50"/>
    <p:sldId id="1150" r:id="rId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3190A15-43F5-4CC9-8701-15A70A24A2E5}">
          <p14:sldIdLst>
            <p14:sldId id="1148"/>
            <p14:sldId id="1149"/>
            <p14:sldId id="1151"/>
            <p14:sldId id="1152"/>
            <p14:sldId id="1208"/>
            <p14:sldId id="1201"/>
            <p14:sldId id="1202"/>
            <p14:sldId id="1192"/>
            <p14:sldId id="1210"/>
            <p14:sldId id="1204"/>
            <p14:sldId id="1205"/>
            <p14:sldId id="1206"/>
            <p14:sldId id="1207"/>
            <p14:sldId id="1211"/>
            <p14:sldId id="1214"/>
            <p14:sldId id="1215"/>
            <p14:sldId id="1212"/>
            <p14:sldId id="1195"/>
            <p14:sldId id="1196"/>
            <p14:sldId id="1197"/>
            <p14:sldId id="1213"/>
            <p14:sldId id="1198"/>
            <p14:sldId id="1199"/>
            <p14:sldId id="1216"/>
            <p14:sldId id="1217"/>
            <p14:sldId id="1218"/>
            <p14:sldId id="1219"/>
            <p14:sldId id="1220"/>
            <p14:sldId id="1164"/>
            <p14:sldId id="1168"/>
            <p14:sldId id="1170"/>
            <p14:sldId id="1172"/>
            <p14:sldId id="1174"/>
            <p14:sldId id="1176"/>
            <p14:sldId id="1221"/>
            <p14:sldId id="1180"/>
            <p14:sldId id="1181"/>
            <p14:sldId id="1182"/>
            <p14:sldId id="1183"/>
            <p14:sldId id="1184"/>
            <p14:sldId id="1185"/>
            <p14:sldId id="1186"/>
            <p14:sldId id="1187"/>
            <p14:sldId id="1188"/>
            <p14:sldId id="11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Rajen Kishna" initials="RK" lastIdx="37" clrIdx="7">
    <p:extLst>
      <p:ext uri="{19B8F6BF-5375-455C-9EA6-DF929625EA0E}">
        <p15:presenceInfo xmlns:p15="http://schemas.microsoft.com/office/powerpoint/2012/main" userId="S-1-5-21-1721254763-462695806-1538882281-2915127" providerId="AD"/>
      </p:ext>
    </p:extLst>
  </p:cmAuthor>
  <p:cmAuthor id="1" name="Mary Feil-Jacobs" initials="MFJ" lastIdx="55" clrIdx="1"/>
  <p:cmAuthor id="2" name="Kraig Brockschmidt" initials="KB" lastIdx="19" clrIdx="2">
    <p:extLst>
      <p:ext uri="{19B8F6BF-5375-455C-9EA6-DF929625EA0E}">
        <p15:presenceInfo xmlns:p15="http://schemas.microsoft.com/office/powerpoint/2012/main" userId="S-1-5-21-2127521184-1604012920-1887927527-5604256" providerId="AD"/>
      </p:ext>
    </p:extLst>
  </p:cmAuthor>
  <p:cmAuthor id="3" name="Andy Wigley" initials="AW" lastIdx="5" clrIdx="3">
    <p:extLst>
      <p:ext uri="{19B8F6BF-5375-455C-9EA6-DF929625EA0E}">
        <p15:presenceInfo xmlns:p15="http://schemas.microsoft.com/office/powerpoint/2012/main" userId="S-1-5-21-1721254763-462695806-1538882281-3382104" providerId="AD"/>
      </p:ext>
    </p:extLst>
  </p:cmAuthor>
  <p:cmAuthor id="4" name="Mike Taulty" initials="MT" lastIdx="9" clrIdx="4">
    <p:extLst>
      <p:ext uri="{19B8F6BF-5375-455C-9EA6-DF929625EA0E}">
        <p15:presenceInfo xmlns:p15="http://schemas.microsoft.com/office/powerpoint/2012/main" userId="S-1-5-21-1721254763-462695806-1538882281-93706" providerId="AD"/>
      </p:ext>
    </p:extLst>
  </p:cmAuthor>
  <p:cmAuthor id="5" name="Andy Wigley" initials="AW [2]" lastIdx="3" clrIdx="5">
    <p:extLst>
      <p:ext uri="{19B8F6BF-5375-455C-9EA6-DF929625EA0E}">
        <p15:presenceInfo xmlns:p15="http://schemas.microsoft.com/office/powerpoint/2012/main" userId="b36de4dd5a9179a1" providerId="Windows Live"/>
      </p:ext>
    </p:extLst>
  </p:cmAuthor>
  <p:cmAuthor id="6" name="Nick Randolph" initials="NR" lastIdx="19" clrIdx="6">
    <p:extLst>
      <p:ext uri="{19B8F6BF-5375-455C-9EA6-DF929625EA0E}">
        <p15:presenceInfo xmlns:p15="http://schemas.microsoft.com/office/powerpoint/2012/main" userId="a270cf86f32a89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505050"/>
    <a:srgbClr val="0072C6"/>
    <a:srgbClr val="000000"/>
    <a:srgbClr val="FFFFFF"/>
    <a:srgbClr val="CC00CC"/>
    <a:srgbClr val="00FFFF"/>
    <a:srgbClr val="D2D2D2"/>
    <a:srgbClr val="96969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0449" autoAdjust="0"/>
  </p:normalViewPr>
  <p:slideViewPr>
    <p:cSldViewPr>
      <p:cViewPr varScale="1">
        <p:scale>
          <a:sx n="89" d="100"/>
          <a:sy n="89" d="100"/>
        </p:scale>
        <p:origin x="60" y="84"/>
      </p:cViewPr>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21B101-3FEC-40B4-9122-B43DB4C5E52A}" type="datetime1">
              <a:rPr lang="en-US" smtClean="0">
                <a:latin typeface="Segoe UI" pitchFamily="34" charset="0"/>
              </a:rPr>
              <a:t>5/19/2015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DCB8B13-F54A-4625-AF12-F2357174F504}" type="datetime1">
              <a:rPr lang="en-US" smtClean="0"/>
              <a:t>5/19/2015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5/19/2015 9:21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671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9:21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94032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9:21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90159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9:21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20583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34246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614924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904313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186275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178575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628352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11842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691327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388358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32072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544317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49858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284755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4198347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E52341-0519-440F-B183-1E9F75C3BF3B}"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828810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E52341-0519-440F-B183-1E9F75C3BF3B}"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885383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745458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498574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346662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E52341-0519-440F-B183-1E9F75C3BF3B}"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821624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617296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5/19/2015 9:21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146779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433024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230641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10814-64EC-4BF1-94A7-AEDF6978ED51}"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58454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E52341-0519-440F-B183-1E9F75C3BF3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678542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0" y="1"/>
            <a:ext cx="12446915" cy="6225580"/>
          </a:xfrm>
          <a:prstGeom prst="rect">
            <a:avLst/>
          </a:prstGeom>
        </p:spPr>
      </p:pic>
      <p:sp>
        <p:nvSpPr>
          <p:cNvPr id="6" name="Rectangle 5"/>
          <p:cNvSpPr/>
          <p:nvPr userDrawn="1"/>
        </p:nvSpPr>
        <p:spPr>
          <a:xfrm>
            <a:off x="487465" y="1278012"/>
            <a:ext cx="5938047" cy="3989470"/>
          </a:xfrm>
          <a:prstGeom prst="rect">
            <a:avLst/>
          </a:prstGeom>
          <a:solidFill>
            <a:srgbClr val="00BCF2">
              <a:alpha val="85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6682" y="5260040"/>
            <a:ext cx="726118" cy="726015"/>
          </a:xfrm>
          <a:prstGeom prst="rect">
            <a:avLst/>
          </a:prstGeom>
        </p:spPr>
      </p:pic>
      <p:sp>
        <p:nvSpPr>
          <p:cNvPr id="17" name="Picture Placeholder 15"/>
          <p:cNvSpPr>
            <a:spLocks noGrp="1"/>
          </p:cNvSpPr>
          <p:nvPr>
            <p:ph type="pic" sz="quarter" idx="20" hasCustomPrompt="1"/>
          </p:nvPr>
        </p:nvSpPr>
        <p:spPr>
          <a:xfrm>
            <a:off x="11396013" y="5258847"/>
            <a:ext cx="729551" cy="732130"/>
          </a:xfrm>
          <a:prstGeom prst="rect">
            <a:avLst/>
          </a:prstGeom>
        </p:spPr>
        <p:txBody>
          <a:bodyPr wrap="none" lIns="0" tIns="0" rIns="0" bIns="0" anchor="ctr" anchorCtr="0">
            <a:normAutofit/>
          </a:bodyPr>
          <a:lstStyle>
            <a:lvl1pPr marL="0" marR="0" indent="0" algn="ctr" defTabSz="1243389" rtl="0" eaLnBrk="1" fontAlgn="auto" latinLnBrk="0" hangingPunct="1">
              <a:lnSpc>
                <a:spcPct val="100000"/>
              </a:lnSpc>
              <a:spcBef>
                <a:spcPts val="0"/>
              </a:spcBef>
              <a:spcAft>
                <a:spcPts val="0"/>
              </a:spcAft>
              <a:buClrTx/>
              <a:buSzPct val="100000"/>
              <a:buFont typeface="Arial" pitchFamily="34" charset="0"/>
              <a:buNone/>
              <a:tabLst/>
              <a:defRPr sz="1088"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426905" y="5484445"/>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426905" y="5634479"/>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r>
              <a:rPr lang="en-US" smtClean="0"/>
              <a:t>Microsoft Confidential</a:t>
            </a:r>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20160625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353567900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2E6C8223-FB88-46A3-B41D-44B2610DF9D3}" type="datetime1">
              <a:rPr lang="en-US" smtClean="0"/>
              <a:pPr/>
              <a:t>5/19/2015</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r>
              <a:rPr lang="en-US" smtClean="0"/>
              <a:t>Microsoft Confidential</a:t>
            </a:r>
            <a:endParaRPr lang="en-US" dirty="0" smtClean="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2103195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E85A8A23-2AF9-4D72-A10E-D84E113245BD}"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43C0CA2A-A3B8-470C-B399-BD7C3BF658A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62C47BA7-672C-4327-8F7A-7FA7D99EA578}"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2886053532"/>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8A96C152-DA16-43B7-A241-E3C384ACF4C6}"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63D670E1-7EB3-4C04-B5DC-F7BE38D58F38}"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
        <p:nvSpPr>
          <p:cNvPr id="7" name="Title 1"/>
          <p:cNvSpPr>
            <a:spLocks noGrp="1"/>
          </p:cNvSpPr>
          <p:nvPr>
            <p:ph type="title"/>
          </p:nvPr>
        </p:nvSpPr>
        <p:spPr>
          <a:xfrm>
            <a:off x="274639" y="295274"/>
            <a:ext cx="11889564" cy="917575"/>
          </a:xfrm>
        </p:spPr>
        <p:txBody>
          <a:bodyPr/>
          <a:lstStyle/>
          <a:p>
            <a:r>
              <a:rPr lang="en-US" smtClean="0"/>
              <a:t>Click to edit Master title style</a:t>
            </a:r>
            <a:endParaRPr lang="en-US"/>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564192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81070002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20561900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50283776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screen shot</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76975751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25CC566-6E14-4F8A-BF5C-3220498B48A3}"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134124479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E5FDCD9F-8EFD-42A8-BAD9-E43A885E7FD7}"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6AD12051-B456-4405-8380-C3FD2EE5DFA6}"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2E6C8223-FB88-46A3-B41D-44B2610DF9D3}" type="datetime1">
              <a:rPr lang="en-US" smtClean="0"/>
              <a:pPr/>
              <a:t>5/19/2015</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r>
              <a:rPr lang="en-US" smtClean="0"/>
              <a:t>Microsoft Confidential</a:t>
            </a:r>
            <a:endParaRPr lang="en-US" dirty="0" smtClean="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4"/>
            <a:ext cx="8705533" cy="738664"/>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89"/>
            <a:ext cx="2901844" cy="372394"/>
          </a:xfrm>
          <a:prstGeom prst="rect">
            <a:avLst/>
          </a:prstGeom>
        </p:spPr>
        <p:txBody>
          <a:bodyPr/>
          <a:lstStyle/>
          <a:p>
            <a:fld id="{5AE4E380-03BE-6E48-9E85-36A00AC23E39}" type="datetimeFigureOut">
              <a:rPr lang="en-US" smtClean="0"/>
              <a:t>5/19/2015</a:t>
            </a:fld>
            <a:endParaRPr lang="en-US"/>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912807" y="6482889"/>
            <a:ext cx="2901844" cy="372394"/>
          </a:xfrm>
          <a:prstGeom prst="rect">
            <a:avLst/>
          </a:prstGeom>
        </p:spPr>
        <p:txBody>
          <a:bodyPr/>
          <a:lstStyle/>
          <a:p>
            <a:fld id="{38EE2AB6-723D-0541-AE72-5F9878E54F9E}" type="slidenum">
              <a:rPr lang="en-US" smtClean="0"/>
              <a:t>‹#›</a:t>
            </a:fld>
            <a:endParaRPr lang="en-US"/>
          </a:p>
        </p:txBody>
      </p:sp>
    </p:spTree>
    <p:extLst>
      <p:ext uri="{BB962C8B-B14F-4D97-AF65-F5344CB8AC3E}">
        <p14:creationId xmlns:p14="http://schemas.microsoft.com/office/powerpoint/2010/main" val="3513699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61742321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73142848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0842835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0" y="1"/>
            <a:ext cx="12446915" cy="6225580"/>
          </a:xfrm>
          <a:prstGeom prst="rect">
            <a:avLst/>
          </a:prstGeom>
        </p:spPr>
      </p:pic>
      <p:sp>
        <p:nvSpPr>
          <p:cNvPr id="6" name="Rectangle 5"/>
          <p:cNvSpPr/>
          <p:nvPr userDrawn="1"/>
        </p:nvSpPr>
        <p:spPr>
          <a:xfrm>
            <a:off x="487465" y="1278012"/>
            <a:ext cx="5938047" cy="3989470"/>
          </a:xfrm>
          <a:prstGeom prst="rect">
            <a:avLst/>
          </a:prstGeom>
          <a:solidFill>
            <a:schemeClr val="accent1">
              <a:alpha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6682" y="5260040"/>
            <a:ext cx="726118" cy="726015"/>
          </a:xfrm>
          <a:prstGeom prst="rect">
            <a:avLst/>
          </a:prstGeom>
        </p:spPr>
      </p:pic>
      <p:sp>
        <p:nvSpPr>
          <p:cNvPr id="17" name="Picture Placeholder 15"/>
          <p:cNvSpPr>
            <a:spLocks noGrp="1"/>
          </p:cNvSpPr>
          <p:nvPr>
            <p:ph type="pic" sz="quarter" idx="20" hasCustomPrompt="1"/>
          </p:nvPr>
        </p:nvSpPr>
        <p:spPr>
          <a:xfrm>
            <a:off x="11396013" y="5258847"/>
            <a:ext cx="729551" cy="732130"/>
          </a:xfrm>
          <a:prstGeom prst="rect">
            <a:avLst/>
          </a:prstGeom>
        </p:spPr>
        <p:txBody>
          <a:bodyPr wrap="none" lIns="0" tIns="0" rIns="0" bIns="0" anchor="ctr" anchorCtr="0">
            <a:normAutofit/>
          </a:bodyPr>
          <a:lstStyle>
            <a:lvl1pPr marL="0" marR="0" indent="0" algn="ctr" defTabSz="1243389" rtl="0" eaLnBrk="1" fontAlgn="auto" latinLnBrk="0" hangingPunct="1">
              <a:lnSpc>
                <a:spcPct val="100000"/>
              </a:lnSpc>
              <a:spcBef>
                <a:spcPts val="0"/>
              </a:spcBef>
              <a:spcAft>
                <a:spcPts val="0"/>
              </a:spcAft>
              <a:buClrTx/>
              <a:buSzPct val="100000"/>
              <a:buFont typeface="Arial" pitchFamily="34" charset="0"/>
              <a:buNone/>
              <a:tabLst/>
              <a:defRPr sz="1088"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426905" y="5484445"/>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426905" y="5634479"/>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r>
              <a:rPr lang="en-US" smtClean="0"/>
              <a:t>Microsoft Confidential</a:t>
            </a:r>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28876896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376757711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400436255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3"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3"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462901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32515239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746172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32119185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t>5/19/2015</a:t>
            </a:fld>
            <a:endParaRPr lang="en-US"/>
          </a:p>
        </p:txBody>
      </p:sp>
      <p:sp>
        <p:nvSpPr>
          <p:cNvPr id="6" name="Footer Placeholder 5"/>
          <p:cNvSpPr>
            <a:spLocks noGrp="1"/>
          </p:cNvSpPr>
          <p:nvPr>
            <p:ph type="ftr" sz="quarter" idx="14"/>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43682450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Tree>
    <p:extLst>
      <p:ext uri="{BB962C8B-B14F-4D97-AF65-F5344CB8AC3E}">
        <p14:creationId xmlns:p14="http://schemas.microsoft.com/office/powerpoint/2010/main" val="30291984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48289598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39236160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7996977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E85A8A23-2AF9-4D72-A10E-D84E113245BD}"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6259553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4499723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38456467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2595093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25703739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43C0CA2A-A3B8-470C-B399-BD7C3BF658A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9138069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1649839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62C47BA7-672C-4327-8F7A-7FA7D99EA578}"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76608804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61403098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8A96C152-DA16-43B7-A241-E3C384ACF4C6}"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9138209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63D670E1-7EB3-4C04-B5DC-F7BE38D58F38}"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5018090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
        <p:nvSpPr>
          <p:cNvPr id="7" name="Title 1"/>
          <p:cNvSpPr>
            <a:spLocks noGrp="1"/>
          </p:cNvSpPr>
          <p:nvPr>
            <p:ph type="title"/>
          </p:nvPr>
        </p:nvSpPr>
        <p:spPr>
          <a:xfrm>
            <a:off x="274639" y="295274"/>
            <a:ext cx="11889564" cy="917575"/>
          </a:xfrm>
        </p:spPr>
        <p:txBody>
          <a:bodyPr/>
          <a:lstStyle/>
          <a:p>
            <a:r>
              <a:rPr lang="en-US" smtClean="0"/>
              <a:t>Click to edit Master title style</a:t>
            </a:r>
            <a:endParaRPr lang="en-US"/>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293392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2182194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9" name="Picture 18"/>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54772275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1" name="Picture 20"/>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22780241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20" name="Picture 1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269608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screen shot</a:t>
            </a:r>
            <a:endParaRPr lang="en-US" dirty="0"/>
          </a:p>
        </p:txBody>
      </p:sp>
      <p:pic>
        <p:nvPicPr>
          <p:cNvPr id="10" name="Picture 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55465137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101243204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25CC566-6E14-4F8A-BF5C-3220498B48A3}"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523818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E5FDCD9F-8EFD-42A8-BAD9-E43A885E7FD7}"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6017164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6AD12051-B456-4405-8380-C3FD2EE5DFA6}"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1806126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2E6C8223-FB88-46A3-B41D-44B2610DF9D3}" type="datetime1">
              <a:rPr lang="en-US" smtClean="0"/>
              <a:pPr/>
              <a:t>5/19/2015</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r>
              <a:rPr lang="en-US" smtClean="0"/>
              <a:t>Microsoft Confidential</a:t>
            </a:r>
            <a:endParaRPr lang="en-US" dirty="0" smtClean="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33202421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0" y="1"/>
            <a:ext cx="12446915" cy="6225580"/>
          </a:xfrm>
          <a:prstGeom prst="rect">
            <a:avLst/>
          </a:prstGeom>
        </p:spPr>
      </p:pic>
      <p:sp>
        <p:nvSpPr>
          <p:cNvPr id="6" name="Rectangle 5"/>
          <p:cNvSpPr/>
          <p:nvPr userDrawn="1"/>
        </p:nvSpPr>
        <p:spPr>
          <a:xfrm>
            <a:off x="487465" y="1278012"/>
            <a:ext cx="5938047" cy="3989470"/>
          </a:xfrm>
          <a:prstGeom prst="rect">
            <a:avLst/>
          </a:prstGeom>
          <a:solidFill>
            <a:schemeClr val="accent1">
              <a:alpha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6682" y="5260040"/>
            <a:ext cx="726118" cy="726015"/>
          </a:xfrm>
          <a:prstGeom prst="rect">
            <a:avLst/>
          </a:prstGeom>
        </p:spPr>
      </p:pic>
      <p:sp>
        <p:nvSpPr>
          <p:cNvPr id="17" name="Picture Placeholder 15"/>
          <p:cNvSpPr>
            <a:spLocks noGrp="1"/>
          </p:cNvSpPr>
          <p:nvPr>
            <p:ph type="pic" sz="quarter" idx="20" hasCustomPrompt="1"/>
          </p:nvPr>
        </p:nvSpPr>
        <p:spPr>
          <a:xfrm>
            <a:off x="11396013" y="5258847"/>
            <a:ext cx="729551" cy="732130"/>
          </a:xfrm>
          <a:prstGeom prst="rect">
            <a:avLst/>
          </a:prstGeom>
        </p:spPr>
        <p:txBody>
          <a:bodyPr wrap="none" lIns="0" tIns="0" rIns="0" bIns="0" anchor="ctr" anchorCtr="0">
            <a:normAutofit/>
          </a:bodyPr>
          <a:lstStyle>
            <a:lvl1pPr marL="0" marR="0" indent="0" algn="ctr" defTabSz="1243389" rtl="0" eaLnBrk="1" fontAlgn="auto" latinLnBrk="0" hangingPunct="1">
              <a:lnSpc>
                <a:spcPct val="100000"/>
              </a:lnSpc>
              <a:spcBef>
                <a:spcPts val="0"/>
              </a:spcBef>
              <a:spcAft>
                <a:spcPts val="0"/>
              </a:spcAft>
              <a:buClrTx/>
              <a:buSzPct val="100000"/>
              <a:buFont typeface="Arial" pitchFamily="34" charset="0"/>
              <a:buNone/>
              <a:tabLst/>
              <a:defRPr sz="1088"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426905" y="5484445"/>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426905" y="5634479"/>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r>
              <a:rPr lang="en-US" smtClean="0"/>
              <a:t>Microsoft Confidential</a:t>
            </a:r>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4030023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630854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240401007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23100714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3"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5526726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31612465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7214395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25836664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t>5/19/2015</a:t>
            </a:fld>
            <a:endParaRPr lang="en-US"/>
          </a:p>
        </p:txBody>
      </p:sp>
      <p:sp>
        <p:nvSpPr>
          <p:cNvPr id="6" name="Footer Placeholder 5"/>
          <p:cNvSpPr>
            <a:spLocks noGrp="1"/>
          </p:cNvSpPr>
          <p:nvPr>
            <p:ph type="ftr" sz="quarter" idx="14"/>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85085815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Tree>
    <p:extLst>
      <p:ext uri="{BB962C8B-B14F-4D97-AF65-F5344CB8AC3E}">
        <p14:creationId xmlns:p14="http://schemas.microsoft.com/office/powerpoint/2010/main" val="262912769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3002387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333813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t>5/19/2015</a:t>
            </a:fld>
            <a:endParaRPr lang="en-US"/>
          </a:p>
        </p:txBody>
      </p:sp>
      <p:sp>
        <p:nvSpPr>
          <p:cNvPr id="6" name="Footer Placeholder 5"/>
          <p:cNvSpPr>
            <a:spLocks noGrp="1"/>
          </p:cNvSpPr>
          <p:nvPr>
            <p:ph type="ftr" sz="quarter" idx="14"/>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15515389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E85A8A23-2AF9-4D72-A10E-D84E113245BD}" type="datetime1">
              <a:rPr lang="en-US" smtClean="0"/>
              <a:pPr/>
              <a:t>5/19/2015</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1091393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23288337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t>5/19/2015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2915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79127279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43C0CA2A-A3B8-470C-B399-BD7C3BF658A5}" type="datetime1">
              <a:rPr lang="en-US" smtClean="0"/>
              <a:t>5/19/2015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52786482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266596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62C47BA7-672C-4327-8F7A-7FA7D99EA578}"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74362297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76001499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8A96C152-DA16-43B7-A241-E3C384ACF4C6}"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83226000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63D670E1-7EB3-4C04-B5DC-F7BE38D58F38}" type="datetime1">
              <a:rPr lang="en-US" smtClean="0"/>
              <a:t>5/19/2015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69901647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
        <p:nvSpPr>
          <p:cNvPr id="7" name="Title 1"/>
          <p:cNvSpPr>
            <a:spLocks noGrp="1"/>
          </p:cNvSpPr>
          <p:nvPr>
            <p:ph type="title"/>
          </p:nvPr>
        </p:nvSpPr>
        <p:spPr>
          <a:xfrm>
            <a:off x="274639" y="295274"/>
            <a:ext cx="11889564" cy="917575"/>
          </a:xfrm>
        </p:spPr>
        <p:txBody>
          <a:bodyPr/>
          <a:lstStyle/>
          <a:p>
            <a:r>
              <a:rPr lang="en-US" smtClean="0"/>
              <a:t>Click to edit Master title style</a:t>
            </a:r>
            <a:endParaRPr lang="en-US"/>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85026070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9" name="Picture 18"/>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6443467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1" name="Picture 20"/>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786033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20" name="Picture 1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09630289"/>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5/19/2015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screen shot</a:t>
            </a:r>
            <a:endParaRPr lang="en-US" dirty="0"/>
          </a:p>
        </p:txBody>
      </p:sp>
      <p:pic>
        <p:nvPicPr>
          <p:cNvPr id="10" name="Picture 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4364775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5/19/2015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14357601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25CC566-6E14-4F8A-BF5C-3220498B48A3}"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938313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E5FDCD9F-8EFD-42A8-BAD9-E43A885E7FD7}"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0655943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6AD12051-B456-4405-8380-C3FD2EE5DFA6}" type="datetime1">
              <a:rPr lang="en-US" smtClean="0"/>
              <a:pPr/>
              <a:t>5/19/2015</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538652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theme" Target="../theme/theme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r>
              <a:rPr lang="en-US" dirty="0" smtClean="0"/>
              <a:t>Microsoft Confidential</a:t>
            </a:r>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19A18E7F-4D26-44E8-AE3A-69908B15FB69}" type="datetime1">
              <a:rPr lang="en-US" smtClean="0"/>
              <a:t>5/19/2015</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95" r:id="rId1"/>
    <p:sldLayoutId id="2147484167" r:id="rId2"/>
    <p:sldLayoutId id="2147484166" r:id="rId3"/>
    <p:sldLayoutId id="2147484183" r:id="rId4"/>
    <p:sldLayoutId id="2147484194" r:id="rId5"/>
    <p:sldLayoutId id="2147484277" r:id="rId6"/>
    <p:sldLayoutId id="2147484269" r:id="rId7"/>
    <p:sldLayoutId id="2147484105" r:id="rId8"/>
    <p:sldLayoutId id="2147484182" r:id="rId9"/>
    <p:sldLayoutId id="2147484200"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201" r:id="rId23"/>
    <p:sldLayoutId id="2147484196" r:id="rId24"/>
    <p:sldLayoutId id="2147484197" r:id="rId25"/>
    <p:sldLayoutId id="2147484198" r:id="rId26"/>
    <p:sldLayoutId id="2147484199" r:id="rId27"/>
    <p:sldLayoutId id="2147484093" r:id="rId28"/>
    <p:sldLayoutId id="2147484127" r:id="rId29"/>
    <p:sldLayoutId id="2147484128" r:id="rId30"/>
    <p:sldLayoutId id="2147484129" r:id="rId31"/>
    <p:sldLayoutId id="2147484096" r:id="rId32"/>
    <p:sldLayoutId id="2147484297" r:id="rId33"/>
    <p:sldLayoutId id="2147484298" r:id="rId34"/>
    <p:sldLayoutId id="2147484300" r:id="rId35"/>
    <p:sldLayoutId id="2147484302" r:id="rId36"/>
  </p:sldLayoutIdLst>
  <p:transition>
    <p:fade/>
  </p:transition>
  <p:timing>
    <p:tnLst>
      <p:par>
        <p:cTn id="1" dur="indefinite" restart="never" nodeType="tmRoot"/>
      </p:par>
    </p:tnLst>
  </p:timing>
  <p:hf hd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orient="horz" pos="763" userDrawn="1">
          <p15:clr>
            <a:srgbClr val="5ACBF0"/>
          </p15:clr>
        </p15:guide>
        <p15:guide id="17" orient="horz" pos="1339" userDrawn="1">
          <p15:clr>
            <a:srgbClr val="5ACBF0"/>
          </p15:clr>
        </p15:guide>
        <p15:guide id="18" orient="horz" pos="1915" userDrawn="1">
          <p15:clr>
            <a:srgbClr val="5ACBF0"/>
          </p15:clr>
        </p15:guide>
        <p15:guide id="19" orient="horz" pos="2491" userDrawn="1">
          <p15:clr>
            <a:srgbClr val="5ACBF0"/>
          </p15:clr>
        </p15:guide>
        <p15:guide id="20" orient="horz" pos="3067" userDrawn="1">
          <p15:clr>
            <a:srgbClr val="5ACBF0"/>
          </p15:clr>
        </p15:guide>
        <p15:guide id="21" orient="horz" pos="3643" userDrawn="1">
          <p15:clr>
            <a:srgbClr val="5ACBF0"/>
          </p15:clr>
        </p15:guide>
        <p15:guide id="22" orient="horz" pos="4219" userDrawn="1">
          <p15:clr>
            <a:srgbClr val="5ACBF0"/>
          </p15:clr>
        </p15:guide>
        <p15:guide id="23" pos="288" userDrawn="1">
          <p15:clr>
            <a:srgbClr val="C35EA4"/>
          </p15:clr>
        </p15:guide>
        <p15:guide id="24" pos="7546" userDrawn="1">
          <p15:clr>
            <a:srgbClr val="C35EA4"/>
          </p15:clr>
        </p15:guide>
        <p15:guide id="25" orient="horz" pos="4104" userDrawn="1">
          <p15:clr>
            <a:srgbClr val="C35EA4"/>
          </p15:clr>
        </p15:guide>
        <p15:guide id="26" orient="horz" pos="302"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r>
              <a:rPr lang="en-US" dirty="0" smtClean="0"/>
              <a:t>Microsoft Confidential</a:t>
            </a:r>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19A18E7F-4D26-44E8-AE3A-69908B15FB69}" type="datetime1">
              <a:rPr lang="en-US" smtClean="0"/>
              <a:t>5/19/2015</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600245284"/>
      </p:ext>
    </p:extLst>
  </p:cSld>
  <p:clrMap bg1="lt1" tx1="dk1" bg2="lt2" tx2="dk2" accent1="accent1" accent2="accent2" accent3="accent3" accent4="accent4" accent5="accent5" accent6="accent6" hlink="hlink" folHlink="folHlink"/>
  <p:sldLayoutIdLst>
    <p:sldLayoutId id="2147484203" r:id="rId1"/>
    <p:sldLayoutId id="2147484284" r:id="rId2"/>
    <p:sldLayoutId id="2147484285" r:id="rId3"/>
    <p:sldLayoutId id="2147484286" r:id="rId4"/>
    <p:sldLayoutId id="2147484287" r:id="rId5"/>
    <p:sldLayoutId id="2147484288" r:id="rId6"/>
    <p:sldLayoutId id="2147484289"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 id="2147484231" r:id="rId31"/>
    <p:sldLayoutId id="2147484232" r:id="rId32"/>
  </p:sldLayoutIdLst>
  <p:transition>
    <p:fade/>
  </p:transition>
  <p:timing>
    <p:tnLst>
      <p:par>
        <p:cTn id="1" dur="indefinite" restart="never" nodeType="tmRoot"/>
      </p:par>
    </p:tnLst>
  </p:timing>
  <p:hf hd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r>
              <a:rPr lang="en-US" dirty="0" smtClean="0"/>
              <a:t>Microsoft Confidential</a:t>
            </a:r>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19A18E7F-4D26-44E8-AE3A-69908B15FB69}" type="datetime1">
              <a:rPr lang="en-US" smtClean="0"/>
              <a:t>5/19/2015</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284562403"/>
      </p:ext>
    </p:extLst>
  </p:cSld>
  <p:clrMap bg1="lt1" tx1="dk1" bg2="lt2" tx2="dk2" accent1="accent1" accent2="accent2" accent3="accent3" accent4="accent4" accent5="accent5" accent6="accent6" hlink="hlink" folHlink="folHlink"/>
  <p:sldLayoutIdLst>
    <p:sldLayoutId id="2147484238" r:id="rId1"/>
    <p:sldLayoutId id="2147484290" r:id="rId2"/>
    <p:sldLayoutId id="2147484291" r:id="rId3"/>
    <p:sldLayoutId id="2147484292" r:id="rId4"/>
    <p:sldLayoutId id="2147484293" r:id="rId5"/>
    <p:sldLayoutId id="2147484294" r:id="rId6"/>
    <p:sldLayoutId id="2147484295"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Lst>
  <p:transition>
    <p:fade/>
  </p:transition>
  <p:timing>
    <p:tnLst>
      <p:par>
        <p:cTn id="1" dur="indefinite" restart="never" nodeType="tmRoot"/>
      </p:par>
    </p:tnLst>
  </p:timing>
  <p:hf hd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2.gi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8.png"/><Relationship Id="rId4"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9.png"/><Relationship Id="rId4"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0.png"/><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8.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4.png"/><Relationship Id="rId4"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3"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a:t>
            </a:r>
            <a:r>
              <a:rPr lang="en-US" sz="700" dirty="0" smtClean="0">
                <a:gradFill>
                  <a:gsLst>
                    <a:gs pos="0">
                      <a:schemeClr val="tx1"/>
                    </a:gs>
                    <a:gs pos="100000">
                      <a:schemeClr val="tx1"/>
                    </a:gs>
                  </a:gsLst>
                  <a:lin ang="5400000" scaled="0"/>
                </a:gradFill>
                <a:cs typeface="Segoe UI" pitchFamily="34" charset="0"/>
              </a:rPr>
              <a:t>and </a:t>
            </a:r>
            <a:r>
              <a:rPr lang="en-US" sz="700" dirty="0">
                <a:gradFill>
                  <a:gsLst>
                    <a:gs pos="0">
                      <a:schemeClr val="tx1"/>
                    </a:gs>
                    <a:gs pos="100000">
                      <a:schemeClr val="tx1"/>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DX_Logo_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434711" cy="6994525"/>
          </a:xfrm>
          <a:prstGeom prst="rect">
            <a:avLst/>
          </a:prstGeom>
        </p:spPr>
      </p:pic>
    </p:spTree>
    <p:extLst>
      <p:ext uri="{BB962C8B-B14F-4D97-AF65-F5344CB8AC3E}">
        <p14:creationId xmlns:p14="http://schemas.microsoft.com/office/powerpoint/2010/main" val="265414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5290" y="-1"/>
            <a:ext cx="5245894" cy="6994525"/>
          </a:xfrm>
          <a:prstGeom prst="rect">
            <a:avLst/>
          </a:prstGeom>
        </p:spPr>
      </p:pic>
      <p:sp>
        <p:nvSpPr>
          <p:cNvPr id="2" name="TextBox 1"/>
          <p:cNvSpPr txBox="1"/>
          <p:nvPr/>
        </p:nvSpPr>
        <p:spPr>
          <a:xfrm>
            <a:off x="4809617" y="1107466"/>
            <a:ext cx="2778381" cy="382308"/>
          </a:xfrm>
          <a:prstGeom prst="rect">
            <a:avLst/>
          </a:prstGeom>
          <a:solidFill>
            <a:schemeClr val="bg2">
              <a:lumMod val="90000"/>
            </a:schemeClr>
          </a:solidFill>
        </p:spPr>
        <p:txBody>
          <a:bodyPr wrap="square" rtlCol="0">
            <a:spAutoFit/>
          </a:bodyPr>
          <a:lstStyle/>
          <a:p>
            <a:pPr defTabSz="932597"/>
            <a:endParaRPr lang="en-US" sz="1836" dirty="0">
              <a:solidFill>
                <a:srgbClr val="404040"/>
              </a:solidFill>
            </a:endParaRPr>
          </a:p>
        </p:txBody>
      </p:sp>
      <p:sp>
        <p:nvSpPr>
          <p:cNvPr id="7" name="Left-Right Arrow 6"/>
          <p:cNvSpPr/>
          <p:nvPr/>
        </p:nvSpPr>
        <p:spPr>
          <a:xfrm>
            <a:off x="4853333" y="3307827"/>
            <a:ext cx="2690949" cy="3788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8" name="TextBox 7"/>
          <p:cNvSpPr txBox="1"/>
          <p:nvPr/>
        </p:nvSpPr>
        <p:spPr>
          <a:xfrm>
            <a:off x="5293652" y="3570122"/>
            <a:ext cx="1841241" cy="734534"/>
          </a:xfrm>
          <a:prstGeom prst="rect">
            <a:avLst/>
          </a:prstGeom>
          <a:noFill/>
        </p:spPr>
        <p:txBody>
          <a:bodyPr wrap="none" rtlCol="0">
            <a:spAutoFit/>
          </a:bodyPr>
          <a:lstStyle/>
          <a:p>
            <a:pPr defTabSz="932597"/>
            <a:r>
              <a:rPr lang="en-US" sz="4080" dirty="0">
                <a:solidFill>
                  <a:srgbClr val="404040"/>
                </a:solidFill>
                <a:latin typeface="Segoe UI Semilight" panose="020B0402040204020203" pitchFamily="34" charset="0"/>
                <a:cs typeface="Segoe UI Semilight" panose="020B0402040204020203" pitchFamily="34" charset="0"/>
              </a:rPr>
              <a:t>320epx</a:t>
            </a:r>
          </a:p>
        </p:txBody>
      </p:sp>
      <p:sp>
        <p:nvSpPr>
          <p:cNvPr id="9" name="Title 8"/>
          <p:cNvSpPr>
            <a:spLocks noGrp="1"/>
          </p:cNvSpPr>
          <p:nvPr>
            <p:ph type="title"/>
          </p:nvPr>
        </p:nvSpPr>
        <p:spPr/>
        <p:txBody>
          <a:bodyPr/>
          <a:lstStyle/>
          <a:p>
            <a:r>
              <a:rPr lang="en-US" dirty="0" smtClean="0"/>
              <a:t>Breakpoints</a:t>
            </a:r>
            <a:endParaRPr lang="en-US" dirty="0"/>
          </a:p>
        </p:txBody>
      </p:sp>
    </p:spTree>
    <p:extLst>
      <p:ext uri="{BB962C8B-B14F-4D97-AF65-F5344CB8AC3E}">
        <p14:creationId xmlns:p14="http://schemas.microsoft.com/office/powerpoint/2010/main" val="382725308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45074" y="990891"/>
            <a:ext cx="2214933" cy="382308"/>
          </a:xfrm>
          <a:prstGeom prst="rect">
            <a:avLst/>
          </a:prstGeom>
          <a:solidFill>
            <a:schemeClr val="bg2">
              <a:lumMod val="90000"/>
            </a:schemeClr>
          </a:solidFill>
        </p:spPr>
        <p:txBody>
          <a:bodyPr wrap="square" rtlCol="0">
            <a:spAutoFit/>
          </a:bodyPr>
          <a:lstStyle/>
          <a:p>
            <a:pPr defTabSz="932597"/>
            <a:endParaRPr lang="en-US" sz="1836" dirty="0">
              <a:solidFill>
                <a:srgbClr val="404040"/>
              </a:solidFill>
            </a:endParaRPr>
          </a:p>
        </p:txBody>
      </p:sp>
      <p:sp>
        <p:nvSpPr>
          <p:cNvPr id="7" name="TextBox 6"/>
          <p:cNvSpPr txBox="1"/>
          <p:nvPr/>
        </p:nvSpPr>
        <p:spPr>
          <a:xfrm>
            <a:off x="4537608" y="990890"/>
            <a:ext cx="1107466" cy="382308"/>
          </a:xfrm>
          <a:prstGeom prst="rect">
            <a:avLst/>
          </a:prstGeom>
          <a:solidFill>
            <a:schemeClr val="accent1">
              <a:lumMod val="60000"/>
              <a:lumOff val="40000"/>
            </a:schemeClr>
          </a:solidFill>
        </p:spPr>
        <p:txBody>
          <a:bodyPr wrap="square" rtlCol="0">
            <a:spAutoFit/>
          </a:bodyPr>
          <a:lstStyle/>
          <a:p>
            <a:pPr defTabSz="932597"/>
            <a:endParaRPr lang="en-US" sz="1836" dirty="0">
              <a:solidFill>
                <a:srgbClr val="40404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2898" y="-1"/>
            <a:ext cx="5857820" cy="6994525"/>
          </a:xfrm>
          <a:prstGeom prst="rect">
            <a:avLst/>
          </a:prstGeom>
        </p:spPr>
      </p:pic>
      <p:sp>
        <p:nvSpPr>
          <p:cNvPr id="4" name="Left-Right Arrow 3"/>
          <p:cNvSpPr/>
          <p:nvPr/>
        </p:nvSpPr>
        <p:spPr>
          <a:xfrm>
            <a:off x="4853333" y="3307827"/>
            <a:ext cx="2690949" cy="3788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5" name="TextBox 4"/>
          <p:cNvSpPr txBox="1"/>
          <p:nvPr/>
        </p:nvSpPr>
        <p:spPr>
          <a:xfrm>
            <a:off x="5293652" y="3570122"/>
            <a:ext cx="1829797" cy="734534"/>
          </a:xfrm>
          <a:prstGeom prst="rect">
            <a:avLst/>
          </a:prstGeom>
          <a:noFill/>
        </p:spPr>
        <p:txBody>
          <a:bodyPr wrap="none" rtlCol="0">
            <a:spAutoFit/>
          </a:bodyPr>
          <a:lstStyle/>
          <a:p>
            <a:pPr defTabSz="932597"/>
            <a:r>
              <a:rPr lang="en-US" sz="4080" dirty="0">
                <a:solidFill>
                  <a:srgbClr val="404040"/>
                </a:solidFill>
                <a:latin typeface="Segoe UI Semilight" panose="020B0402040204020203" pitchFamily="34" charset="0"/>
                <a:cs typeface="Segoe UI Semilight" panose="020B0402040204020203" pitchFamily="34" charset="0"/>
              </a:rPr>
              <a:t>720epx</a:t>
            </a:r>
          </a:p>
        </p:txBody>
      </p:sp>
      <p:sp>
        <p:nvSpPr>
          <p:cNvPr id="11" name="TextBox 10"/>
          <p:cNvSpPr txBox="1"/>
          <p:nvPr/>
        </p:nvSpPr>
        <p:spPr>
          <a:xfrm>
            <a:off x="2492136" y="4182987"/>
            <a:ext cx="3006675" cy="382308"/>
          </a:xfrm>
          <a:prstGeom prst="rect">
            <a:avLst/>
          </a:prstGeom>
          <a:solidFill>
            <a:schemeClr val="bg2">
              <a:lumMod val="90000"/>
            </a:schemeClr>
          </a:solidFill>
        </p:spPr>
        <p:txBody>
          <a:bodyPr wrap="square" rtlCol="0">
            <a:spAutoFit/>
          </a:bodyPr>
          <a:lstStyle/>
          <a:p>
            <a:pPr defTabSz="932597"/>
            <a:endParaRPr lang="en-US" sz="1836" dirty="0">
              <a:solidFill>
                <a:srgbClr val="404040"/>
              </a:solidFill>
            </a:endParaRPr>
          </a:p>
        </p:txBody>
      </p:sp>
      <p:sp>
        <p:nvSpPr>
          <p:cNvPr id="12" name="TextBox 11"/>
          <p:cNvSpPr txBox="1"/>
          <p:nvPr/>
        </p:nvSpPr>
        <p:spPr>
          <a:xfrm>
            <a:off x="1384669" y="4182986"/>
            <a:ext cx="1503337" cy="382308"/>
          </a:xfrm>
          <a:prstGeom prst="rect">
            <a:avLst/>
          </a:prstGeom>
          <a:solidFill>
            <a:schemeClr val="accent1">
              <a:lumMod val="60000"/>
              <a:lumOff val="40000"/>
            </a:schemeClr>
          </a:solidFill>
        </p:spPr>
        <p:txBody>
          <a:bodyPr wrap="square" rtlCol="0">
            <a:spAutoFit/>
          </a:bodyPr>
          <a:lstStyle/>
          <a:p>
            <a:pPr defTabSz="932597"/>
            <a:endParaRPr lang="en-US" sz="1836" dirty="0">
              <a:solidFill>
                <a:srgbClr val="404040"/>
              </a:soli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499" y="3137206"/>
            <a:ext cx="5790733" cy="4343048"/>
          </a:xfrm>
          <a:prstGeom prst="rect">
            <a:avLst/>
          </a:prstGeom>
        </p:spPr>
      </p:pic>
      <p:sp>
        <p:nvSpPr>
          <p:cNvPr id="13" name="Left-Right Arrow 12"/>
          <p:cNvSpPr/>
          <p:nvPr/>
        </p:nvSpPr>
        <p:spPr>
          <a:xfrm>
            <a:off x="1594079" y="4956585"/>
            <a:ext cx="3699573" cy="3788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4" name="TextBox 13"/>
          <p:cNvSpPr txBox="1"/>
          <p:nvPr/>
        </p:nvSpPr>
        <p:spPr>
          <a:xfrm>
            <a:off x="2456440" y="5218880"/>
            <a:ext cx="1829797" cy="734534"/>
          </a:xfrm>
          <a:prstGeom prst="rect">
            <a:avLst/>
          </a:prstGeom>
          <a:noFill/>
        </p:spPr>
        <p:txBody>
          <a:bodyPr wrap="none" rtlCol="0">
            <a:spAutoFit/>
          </a:bodyPr>
          <a:lstStyle/>
          <a:p>
            <a:pPr defTabSz="932597"/>
            <a:r>
              <a:rPr lang="en-US" sz="4080" dirty="0">
                <a:solidFill>
                  <a:srgbClr val="404040"/>
                </a:solidFill>
                <a:latin typeface="Segoe UI Semilight" panose="020B0402040204020203" pitchFamily="34" charset="0"/>
                <a:cs typeface="Segoe UI Semilight" panose="020B0402040204020203" pitchFamily="34" charset="0"/>
              </a:rPr>
              <a:t>720epx</a:t>
            </a:r>
          </a:p>
        </p:txBody>
      </p:sp>
      <p:sp>
        <p:nvSpPr>
          <p:cNvPr id="16" name="Text Placeholder 15"/>
          <p:cNvSpPr>
            <a:spLocks noGrp="1"/>
          </p:cNvSpPr>
          <p:nvPr>
            <p:ph type="body" sz="quarter" idx="10"/>
          </p:nvPr>
        </p:nvSpPr>
        <p:spPr>
          <a:xfrm>
            <a:off x="274639" y="1212850"/>
            <a:ext cx="11887200" cy="738536"/>
          </a:xfrm>
        </p:spPr>
        <p:txBody>
          <a:bodyPr/>
          <a:lstStyle/>
          <a:p>
            <a:endParaRPr lang="en-US" dirty="0"/>
          </a:p>
        </p:txBody>
      </p:sp>
      <p:sp>
        <p:nvSpPr>
          <p:cNvPr id="15" name="Title 14"/>
          <p:cNvSpPr>
            <a:spLocks noGrp="1"/>
          </p:cNvSpPr>
          <p:nvPr>
            <p:ph type="title"/>
          </p:nvPr>
        </p:nvSpPr>
        <p:spPr/>
        <p:txBody>
          <a:bodyPr/>
          <a:lstStyle/>
          <a:p>
            <a:r>
              <a:rPr lang="en-US" sz="4896" dirty="0"/>
              <a:t>Breakpoints</a:t>
            </a:r>
            <a:endParaRPr lang="en-US" dirty="0"/>
          </a:p>
        </p:txBody>
      </p:sp>
    </p:spTree>
    <p:extLst>
      <p:ext uri="{BB962C8B-B14F-4D97-AF65-F5344CB8AC3E}">
        <p14:creationId xmlns:p14="http://schemas.microsoft.com/office/powerpoint/2010/main" val="356062122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02249" y="1987911"/>
            <a:ext cx="4663017" cy="270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437" y="449262"/>
            <a:ext cx="11304282" cy="6358659"/>
          </a:xfrm>
          <a:prstGeom prst="rect">
            <a:avLst/>
          </a:prstGeom>
        </p:spPr>
      </p:pic>
      <p:sp>
        <p:nvSpPr>
          <p:cNvPr id="6" name="TextBox 5"/>
          <p:cNvSpPr txBox="1"/>
          <p:nvPr/>
        </p:nvSpPr>
        <p:spPr>
          <a:xfrm>
            <a:off x="5918218" y="2117786"/>
            <a:ext cx="2808190" cy="382308"/>
          </a:xfrm>
          <a:prstGeom prst="rect">
            <a:avLst/>
          </a:prstGeom>
          <a:solidFill>
            <a:schemeClr val="bg2">
              <a:lumMod val="90000"/>
            </a:schemeClr>
          </a:solidFill>
        </p:spPr>
        <p:txBody>
          <a:bodyPr wrap="square" rtlCol="0">
            <a:spAutoFit/>
          </a:bodyPr>
          <a:lstStyle/>
          <a:p>
            <a:pPr defTabSz="932597"/>
            <a:endParaRPr lang="en-US" sz="1836" dirty="0">
              <a:solidFill>
                <a:srgbClr val="404040"/>
              </a:solidFill>
            </a:endParaRPr>
          </a:p>
        </p:txBody>
      </p:sp>
      <p:sp>
        <p:nvSpPr>
          <p:cNvPr id="7" name="TextBox 6"/>
          <p:cNvSpPr txBox="1"/>
          <p:nvPr/>
        </p:nvSpPr>
        <p:spPr>
          <a:xfrm>
            <a:off x="4924175" y="2117785"/>
            <a:ext cx="994044" cy="382308"/>
          </a:xfrm>
          <a:prstGeom prst="rect">
            <a:avLst/>
          </a:prstGeom>
          <a:solidFill>
            <a:schemeClr val="accent1">
              <a:lumMod val="60000"/>
              <a:lumOff val="40000"/>
            </a:schemeClr>
          </a:solidFill>
        </p:spPr>
        <p:txBody>
          <a:bodyPr wrap="square" rtlCol="0">
            <a:spAutoFit/>
          </a:bodyPr>
          <a:lstStyle/>
          <a:p>
            <a:pPr defTabSz="932597"/>
            <a:endParaRPr lang="en-US" sz="1836" dirty="0">
              <a:solidFill>
                <a:srgbClr val="404040"/>
              </a:solidFill>
            </a:endParaRPr>
          </a:p>
        </p:txBody>
      </p:sp>
      <p:sp>
        <p:nvSpPr>
          <p:cNvPr id="8" name="TextBox 7"/>
          <p:cNvSpPr txBox="1"/>
          <p:nvPr/>
        </p:nvSpPr>
        <p:spPr>
          <a:xfrm>
            <a:off x="4142267" y="2115137"/>
            <a:ext cx="780966" cy="382308"/>
          </a:xfrm>
          <a:prstGeom prst="rect">
            <a:avLst/>
          </a:prstGeom>
          <a:solidFill>
            <a:schemeClr val="accent1">
              <a:lumMod val="50000"/>
            </a:schemeClr>
          </a:solidFill>
        </p:spPr>
        <p:txBody>
          <a:bodyPr wrap="square" rtlCol="0">
            <a:spAutoFit/>
          </a:bodyPr>
          <a:lstStyle/>
          <a:p>
            <a:pPr defTabSz="932597"/>
            <a:endParaRPr lang="en-US" sz="1836" dirty="0">
              <a:solidFill>
                <a:srgbClr val="404040"/>
              </a:solidFill>
            </a:endParaRPr>
          </a:p>
        </p:txBody>
      </p:sp>
      <p:sp>
        <p:nvSpPr>
          <p:cNvPr id="10" name="Left-Right Arrow 9"/>
          <p:cNvSpPr/>
          <p:nvPr/>
        </p:nvSpPr>
        <p:spPr>
          <a:xfrm>
            <a:off x="4217025" y="3052520"/>
            <a:ext cx="4361864" cy="378870"/>
          </a:xfrm>
          <a:prstGeom prst="lef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1" name="TextBox 10"/>
          <p:cNvSpPr txBox="1"/>
          <p:nvPr/>
        </p:nvSpPr>
        <p:spPr>
          <a:xfrm>
            <a:off x="5488364" y="3314814"/>
            <a:ext cx="2052144" cy="734534"/>
          </a:xfrm>
          <a:prstGeom prst="rect">
            <a:avLst/>
          </a:prstGeom>
          <a:noFill/>
        </p:spPr>
        <p:txBody>
          <a:bodyPr wrap="none" rtlCol="0">
            <a:spAutoFit/>
          </a:bodyPr>
          <a:lstStyle/>
          <a:p>
            <a:pPr defTabSz="932597"/>
            <a:r>
              <a:rPr lang="en-US" sz="4080" dirty="0">
                <a:solidFill>
                  <a:schemeClr val="bg1"/>
                </a:solidFill>
                <a:latin typeface="Segoe UI Semilight" panose="020B0402040204020203" pitchFamily="34" charset="0"/>
                <a:cs typeface="Segoe UI Semilight" panose="020B0402040204020203" pitchFamily="34" charset="0"/>
              </a:rPr>
              <a:t>1024epx</a:t>
            </a:r>
          </a:p>
        </p:txBody>
      </p:sp>
      <p:sp>
        <p:nvSpPr>
          <p:cNvPr id="12" name="Title 11"/>
          <p:cNvSpPr>
            <a:spLocks noGrp="1"/>
          </p:cNvSpPr>
          <p:nvPr>
            <p:ph type="title"/>
          </p:nvPr>
        </p:nvSpPr>
        <p:spPr/>
        <p:txBody>
          <a:bodyPr/>
          <a:lstStyle/>
          <a:p>
            <a:r>
              <a:rPr lang="en-US" sz="4896" dirty="0"/>
              <a:t>Breakpoints</a:t>
            </a:r>
            <a:endParaRPr lang="en-US" dirty="0"/>
          </a:p>
        </p:txBody>
      </p:sp>
    </p:spTree>
    <p:extLst>
      <p:ext uri="{BB962C8B-B14F-4D97-AF65-F5344CB8AC3E}">
        <p14:creationId xmlns:p14="http://schemas.microsoft.com/office/powerpoint/2010/main" val="294154558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053" y="1212849"/>
            <a:ext cx="1933148" cy="3157138"/>
          </a:xfrm>
          <a:prstGeom prst="rect">
            <a:avLst/>
          </a:prstGeom>
          <a:ln>
            <a:solidFill>
              <a:schemeClr val="tx1"/>
            </a:solidFill>
          </a:ln>
        </p:spPr>
      </p:pic>
      <p:sp>
        <p:nvSpPr>
          <p:cNvPr id="18" name="Title 17"/>
          <p:cNvSpPr>
            <a:spLocks noGrp="1"/>
          </p:cNvSpPr>
          <p:nvPr>
            <p:ph type="title"/>
          </p:nvPr>
        </p:nvSpPr>
        <p:spPr/>
        <p:txBody>
          <a:bodyPr/>
          <a:lstStyle/>
          <a:p>
            <a:r>
              <a:rPr lang="en-US" dirty="0" smtClean="0"/>
              <a:t>Example: Mail app</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9321" y="1748469"/>
            <a:ext cx="4979070" cy="2877432"/>
          </a:xfrm>
          <a:prstGeom prst="rect">
            <a:avLst/>
          </a:prstGeom>
          <a:ln>
            <a:solidFill>
              <a:schemeClr val="tx1"/>
            </a:solidFill>
          </a:ln>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5354" y="3187184"/>
            <a:ext cx="6210591" cy="3308782"/>
          </a:xfrm>
          <a:prstGeom prst="rect">
            <a:avLst/>
          </a:prstGeom>
          <a:ln>
            <a:solidFill>
              <a:schemeClr val="tx1"/>
            </a:solidFill>
          </a:ln>
        </p:spPr>
      </p:pic>
    </p:spTree>
    <p:extLst>
      <p:ext uri="{BB962C8B-B14F-4D97-AF65-F5344CB8AC3E}">
        <p14:creationId xmlns:p14="http://schemas.microsoft.com/office/powerpoint/2010/main" val="403320675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Visual States and </a:t>
            </a:r>
            <a:br>
              <a:rPr lang="en-US" dirty="0" smtClean="0"/>
            </a:br>
            <a:r>
              <a:rPr lang="en-US" dirty="0" smtClean="0"/>
              <a:t>Action Triggers</a:t>
            </a:r>
            <a:endParaRPr lang="en-US" dirty="0"/>
          </a:p>
        </p:txBody>
      </p:sp>
    </p:spTree>
    <p:extLst>
      <p:ext uri="{BB962C8B-B14F-4D97-AF65-F5344CB8AC3E}">
        <p14:creationId xmlns:p14="http://schemas.microsoft.com/office/powerpoint/2010/main" val="389020094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State Triggers (code snippet)</a:t>
            </a:r>
            <a:endParaRPr lang="en-US" dirty="0"/>
          </a:p>
        </p:txBody>
      </p:sp>
      <p:sp>
        <p:nvSpPr>
          <p:cNvPr id="6" name="Text Placeholder 1"/>
          <p:cNvSpPr txBox="1">
            <a:spLocks/>
          </p:cNvSpPr>
          <p:nvPr/>
        </p:nvSpPr>
        <p:spPr>
          <a:xfrm>
            <a:off x="274638" y="1212850"/>
            <a:ext cx="11887200" cy="384720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sz="2000">
                <a:solidFill>
                  <a:srgbClr val="0000FF"/>
                </a:solidFill>
              </a:rPr>
              <a:t>&lt;</a:t>
            </a:r>
            <a:r>
              <a:rPr sz="2000" err="1">
                <a:solidFill>
                  <a:srgbClr val="A31515"/>
                </a:solidFill>
              </a:rPr>
              <a:t>VisualStateGroup</a:t>
            </a:r>
            <a:r>
              <a:rPr sz="2000">
                <a:solidFill>
                  <a:srgbClr val="A31515"/>
                </a:solidFill>
              </a:rPr>
              <a:t> </a:t>
            </a:r>
            <a:r>
              <a:rPr sz="2000">
                <a:solidFill>
                  <a:srgbClr val="FF0000"/>
                </a:solidFill>
              </a:rPr>
              <a:t>x</a:t>
            </a:r>
            <a:r>
              <a:rPr sz="2000">
                <a:solidFill>
                  <a:srgbClr val="0000FF"/>
                </a:solidFill>
              </a:rPr>
              <a:t>:</a:t>
            </a:r>
            <a:r>
              <a:rPr sz="2000">
                <a:solidFill>
                  <a:srgbClr val="FF0000"/>
                </a:solidFill>
              </a:rPr>
              <a:t>Name</a:t>
            </a:r>
            <a:r>
              <a:rPr sz="2000">
                <a:solidFill>
                  <a:srgbClr val="0000FF"/>
                </a:solidFill>
              </a:rPr>
              <a:t>="WindowSizeStates"&gt;</a:t>
            </a:r>
          </a:p>
          <a:p>
            <a:pPr marL="0" indent="0">
              <a:buFont typeface="Arial" pitchFamily="34" charset="0"/>
              <a:buNone/>
            </a:pPr>
            <a:r>
              <a:rPr sz="2000">
                <a:solidFill>
                  <a:srgbClr val="0000FF"/>
                </a:solidFill>
              </a:rPr>
              <a:t>	&lt;</a:t>
            </a:r>
            <a:r>
              <a:rPr sz="2000" err="1">
                <a:solidFill>
                  <a:srgbClr val="A31515"/>
                </a:solidFill>
              </a:rPr>
              <a:t>VisualState</a:t>
            </a:r>
            <a:r>
              <a:rPr sz="2000">
                <a:solidFill>
                  <a:srgbClr val="A31515"/>
                </a:solidFill>
              </a:rPr>
              <a:t> </a:t>
            </a:r>
            <a:r>
              <a:rPr sz="2000">
                <a:solidFill>
                  <a:srgbClr val="FF0000"/>
                </a:solidFill>
              </a:rPr>
              <a:t>x</a:t>
            </a:r>
            <a:r>
              <a:rPr sz="2000">
                <a:solidFill>
                  <a:srgbClr val="0000FF"/>
                </a:solidFill>
              </a:rPr>
              <a:t>:</a:t>
            </a:r>
            <a:r>
              <a:rPr sz="2000">
                <a:solidFill>
                  <a:srgbClr val="FF0000"/>
                </a:solidFill>
              </a:rPr>
              <a:t>Name</a:t>
            </a:r>
            <a:r>
              <a:rPr sz="2000">
                <a:solidFill>
                  <a:srgbClr val="0000FF"/>
                </a:solidFill>
              </a:rPr>
              <a:t>="WideState"&gt;</a:t>
            </a:r>
          </a:p>
          <a:p>
            <a:pPr marL="0" indent="0">
              <a:buFont typeface="Arial" pitchFamily="34" charset="0"/>
              <a:buNone/>
            </a:pPr>
            <a:r>
              <a:rPr sz="2000">
                <a:solidFill>
                  <a:srgbClr val="0000FF"/>
                </a:solidFill>
              </a:rPr>
              <a:t>		&lt;</a:t>
            </a:r>
            <a:r>
              <a:rPr sz="2000" err="1">
                <a:solidFill>
                  <a:srgbClr val="A31515"/>
                </a:solidFill>
              </a:rPr>
              <a:t>VisualState.StateTriggers</a:t>
            </a:r>
            <a:r>
              <a:rPr sz="2000">
                <a:solidFill>
                  <a:srgbClr val="0000FF"/>
                </a:solidFill>
              </a:rPr>
              <a:t>&gt;</a:t>
            </a:r>
            <a:endParaRPr sz="2000">
              <a:solidFill>
                <a:srgbClr val="107C10"/>
              </a:solidFill>
            </a:endParaRPr>
          </a:p>
          <a:p>
            <a:pPr marL="0" indent="0">
              <a:buFont typeface="Arial" pitchFamily="34" charset="0"/>
              <a:buNone/>
            </a:pPr>
            <a:r>
              <a:rPr sz="2000">
                <a:solidFill>
                  <a:srgbClr val="0000FF"/>
                </a:solidFill>
              </a:rPr>
              <a:t>			&lt;</a:t>
            </a:r>
            <a:r>
              <a:rPr sz="2000" err="1">
                <a:solidFill>
                  <a:srgbClr val="A31515"/>
                </a:solidFill>
              </a:rPr>
              <a:t>AdaptiveTrigger</a:t>
            </a:r>
            <a:r>
              <a:rPr sz="2000">
                <a:solidFill>
                  <a:srgbClr val="A31515"/>
                </a:solidFill>
              </a:rPr>
              <a:t> </a:t>
            </a:r>
            <a:r>
              <a:rPr sz="2000" err="1">
                <a:solidFill>
                  <a:srgbClr val="FF0000"/>
                </a:solidFill>
              </a:rPr>
              <a:t>MinWindowWidth</a:t>
            </a:r>
            <a:r>
              <a:rPr sz="2000">
                <a:solidFill>
                  <a:srgbClr val="0000FF"/>
                </a:solidFill>
              </a:rPr>
              <a:t>="720"</a:t>
            </a:r>
            <a:r>
              <a:rPr sz="2000">
                <a:gradFill>
                  <a:gsLst>
                    <a:gs pos="100000">
                      <a:srgbClr val="404040"/>
                    </a:gs>
                    <a:gs pos="0">
                      <a:srgbClr val="404040"/>
                    </a:gs>
                  </a:gsLst>
                  <a:lin ang="5400000" scaled="0"/>
                </a:gradFill>
              </a:rPr>
              <a:t> </a:t>
            </a:r>
            <a:r>
              <a:rPr sz="2000">
                <a:solidFill>
                  <a:srgbClr val="0000FF"/>
                </a:solidFill>
              </a:rPr>
              <a:t>/&gt;</a:t>
            </a:r>
          </a:p>
          <a:p>
            <a:pPr marL="0" indent="0">
              <a:buFont typeface="Arial" pitchFamily="34" charset="0"/>
              <a:buNone/>
            </a:pPr>
            <a:r>
              <a:rPr sz="2000">
                <a:solidFill>
                  <a:srgbClr val="0000FF"/>
                </a:solidFill>
              </a:rPr>
              <a:t>		&lt;/</a:t>
            </a:r>
            <a:r>
              <a:rPr sz="2000" err="1">
                <a:solidFill>
                  <a:srgbClr val="A31515"/>
                </a:solidFill>
              </a:rPr>
              <a:t>VisualState.StateTriggers</a:t>
            </a:r>
            <a:r>
              <a:rPr sz="2000">
                <a:solidFill>
                  <a:srgbClr val="0000FF"/>
                </a:solidFill>
              </a:rPr>
              <a:t>&gt;</a:t>
            </a:r>
          </a:p>
          <a:p>
            <a:pPr marL="0" indent="0">
              <a:buFont typeface="Arial" pitchFamily="34" charset="0"/>
              <a:buNone/>
            </a:pPr>
            <a:r>
              <a:rPr sz="2000">
                <a:solidFill>
                  <a:srgbClr val="0000FF"/>
                </a:solidFill>
              </a:rPr>
              <a:t>		&lt;</a:t>
            </a:r>
            <a:r>
              <a:rPr sz="2000" err="1">
                <a:solidFill>
                  <a:srgbClr val="A31515"/>
                </a:solidFill>
              </a:rPr>
              <a:t>VisualState.Setters</a:t>
            </a:r>
            <a:r>
              <a:rPr sz="2000">
                <a:solidFill>
                  <a:srgbClr val="0000FF"/>
                </a:solidFill>
              </a:rPr>
              <a:t>&gt;</a:t>
            </a:r>
          </a:p>
          <a:p>
            <a:pPr marL="0" indent="0">
              <a:buFont typeface="Arial" pitchFamily="34" charset="0"/>
              <a:buNone/>
            </a:pPr>
            <a:r>
              <a:rPr sz="2000">
                <a:solidFill>
                  <a:srgbClr val="0000FF"/>
                </a:solidFill>
              </a:rPr>
              <a:t>			&lt;</a:t>
            </a:r>
            <a:r>
              <a:rPr sz="2000">
                <a:solidFill>
                  <a:srgbClr val="A31515"/>
                </a:solidFill>
              </a:rPr>
              <a:t>Setter</a:t>
            </a:r>
            <a:r>
              <a:rPr sz="2000">
                <a:gradFill>
                  <a:gsLst>
                    <a:gs pos="100000">
                      <a:srgbClr val="404040"/>
                    </a:gs>
                    <a:gs pos="0">
                      <a:srgbClr val="404040"/>
                    </a:gs>
                  </a:gsLst>
                  <a:lin ang="5400000" scaled="0"/>
                </a:gradFill>
              </a:rPr>
              <a:t> </a:t>
            </a:r>
            <a:r>
              <a:rPr sz="2000">
                <a:solidFill>
                  <a:srgbClr val="FF0000"/>
                </a:solidFill>
              </a:rPr>
              <a:t>Target</a:t>
            </a:r>
            <a:r>
              <a:rPr sz="2000">
                <a:solidFill>
                  <a:srgbClr val="0000FF"/>
                </a:solidFill>
              </a:rPr>
              <a:t>="</a:t>
            </a:r>
            <a:r>
              <a:rPr sz="2000" err="1">
                <a:solidFill>
                  <a:srgbClr val="0000FF"/>
                </a:solidFill>
              </a:rPr>
              <a:t>MySplitView.IsPaneOpen</a:t>
            </a:r>
            <a:r>
              <a:rPr sz="2000">
                <a:solidFill>
                  <a:srgbClr val="0000FF"/>
                </a:solidFill>
              </a:rPr>
              <a:t>"</a:t>
            </a:r>
            <a:r>
              <a:rPr sz="2000">
                <a:gradFill>
                  <a:gsLst>
                    <a:gs pos="100000">
                      <a:srgbClr val="404040"/>
                    </a:gs>
                    <a:gs pos="0">
                      <a:srgbClr val="404040"/>
                    </a:gs>
                  </a:gsLst>
                  <a:lin ang="5400000" scaled="0"/>
                </a:gradFill>
              </a:rPr>
              <a:t> </a:t>
            </a:r>
            <a:r>
              <a:rPr sz="2000">
                <a:solidFill>
                  <a:srgbClr val="FF0000"/>
                </a:solidFill>
              </a:rPr>
              <a:t>Value</a:t>
            </a:r>
            <a:r>
              <a:rPr sz="2000">
                <a:solidFill>
                  <a:srgbClr val="0000FF"/>
                </a:solidFill>
              </a:rPr>
              <a:t>="True"</a:t>
            </a:r>
            <a:r>
              <a:rPr sz="2000">
                <a:gradFill>
                  <a:gsLst>
                    <a:gs pos="100000">
                      <a:srgbClr val="404040"/>
                    </a:gs>
                    <a:gs pos="0">
                      <a:srgbClr val="404040"/>
                    </a:gs>
                  </a:gsLst>
                  <a:lin ang="5400000" scaled="0"/>
                </a:gradFill>
              </a:rPr>
              <a:t> </a:t>
            </a:r>
            <a:r>
              <a:rPr sz="2000">
                <a:solidFill>
                  <a:srgbClr val="0000FF"/>
                </a:solidFill>
              </a:rPr>
              <a:t>/&gt;</a:t>
            </a:r>
          </a:p>
          <a:p>
            <a:pPr marL="0" indent="0">
              <a:buFont typeface="Arial" pitchFamily="34" charset="0"/>
              <a:buNone/>
            </a:pPr>
            <a:r>
              <a:rPr sz="2000">
                <a:solidFill>
                  <a:srgbClr val="0000FF"/>
                </a:solidFill>
              </a:rPr>
              <a:t>			&lt;</a:t>
            </a:r>
            <a:r>
              <a:rPr sz="2000">
                <a:solidFill>
                  <a:srgbClr val="A31515"/>
                </a:solidFill>
              </a:rPr>
              <a:t>Setter</a:t>
            </a:r>
            <a:r>
              <a:rPr sz="2000">
                <a:gradFill>
                  <a:gsLst>
                    <a:gs pos="100000">
                      <a:srgbClr val="404040"/>
                    </a:gs>
                    <a:gs pos="0">
                      <a:srgbClr val="404040"/>
                    </a:gs>
                  </a:gsLst>
                  <a:lin ang="5400000" scaled="0"/>
                </a:gradFill>
              </a:rPr>
              <a:t> </a:t>
            </a:r>
            <a:r>
              <a:rPr sz="2000">
                <a:solidFill>
                  <a:srgbClr val="FF0000"/>
                </a:solidFill>
              </a:rPr>
              <a:t>Target</a:t>
            </a:r>
            <a:r>
              <a:rPr sz="2000">
                <a:solidFill>
                  <a:srgbClr val="0000FF"/>
                </a:solidFill>
              </a:rPr>
              <a:t>="</a:t>
            </a:r>
            <a:r>
              <a:rPr sz="2000" err="1">
                <a:solidFill>
                  <a:srgbClr val="0000FF"/>
                </a:solidFill>
              </a:rPr>
              <a:t>MySplitView.DisplayMode</a:t>
            </a:r>
            <a:r>
              <a:rPr sz="2000">
                <a:solidFill>
                  <a:srgbClr val="0000FF"/>
                </a:solidFill>
              </a:rPr>
              <a:t>"</a:t>
            </a:r>
            <a:r>
              <a:rPr sz="2000">
                <a:gradFill>
                  <a:gsLst>
                    <a:gs pos="100000">
                      <a:srgbClr val="404040"/>
                    </a:gs>
                    <a:gs pos="0">
                      <a:srgbClr val="404040"/>
                    </a:gs>
                  </a:gsLst>
                  <a:lin ang="5400000" scaled="0"/>
                </a:gradFill>
              </a:rPr>
              <a:t> </a:t>
            </a:r>
            <a:r>
              <a:rPr sz="2000">
                <a:solidFill>
                  <a:srgbClr val="FF0000"/>
                </a:solidFill>
              </a:rPr>
              <a:t>Value</a:t>
            </a:r>
            <a:r>
              <a:rPr sz="2000">
                <a:solidFill>
                  <a:srgbClr val="0000FF"/>
                </a:solidFill>
              </a:rPr>
              <a:t>="Inline"</a:t>
            </a:r>
            <a:r>
              <a:rPr sz="2000">
                <a:gradFill>
                  <a:gsLst>
                    <a:gs pos="100000">
                      <a:srgbClr val="404040"/>
                    </a:gs>
                    <a:gs pos="0">
                      <a:srgbClr val="404040"/>
                    </a:gs>
                  </a:gsLst>
                  <a:lin ang="5400000" scaled="0"/>
                </a:gradFill>
              </a:rPr>
              <a:t> </a:t>
            </a:r>
            <a:r>
              <a:rPr sz="2000">
                <a:solidFill>
                  <a:srgbClr val="0000FF"/>
                </a:solidFill>
              </a:rPr>
              <a:t>/&gt;</a:t>
            </a:r>
          </a:p>
          <a:p>
            <a:pPr marL="0" indent="0">
              <a:buFont typeface="Arial" pitchFamily="34" charset="0"/>
              <a:buNone/>
            </a:pPr>
            <a:r>
              <a:rPr sz="2000">
                <a:solidFill>
                  <a:srgbClr val="0000FF"/>
                </a:solidFill>
              </a:rPr>
              <a:t>		&lt;/</a:t>
            </a:r>
            <a:r>
              <a:rPr sz="2000" err="1">
                <a:solidFill>
                  <a:srgbClr val="A31515"/>
                </a:solidFill>
              </a:rPr>
              <a:t>VisualState.Setters</a:t>
            </a:r>
            <a:r>
              <a:rPr sz="2000">
                <a:solidFill>
                  <a:srgbClr val="0000FF"/>
                </a:solidFill>
              </a:rPr>
              <a:t>&gt;</a:t>
            </a:r>
          </a:p>
          <a:p>
            <a:pPr marL="0" indent="0">
              <a:buFont typeface="Arial" pitchFamily="34" charset="0"/>
              <a:buNone/>
            </a:pPr>
            <a:r>
              <a:rPr sz="2000">
                <a:solidFill>
                  <a:srgbClr val="0000FF"/>
                </a:solidFill>
              </a:rPr>
              <a:t>	&lt;/</a:t>
            </a:r>
            <a:r>
              <a:rPr sz="2000" err="1">
                <a:solidFill>
                  <a:srgbClr val="A31515"/>
                </a:solidFill>
              </a:rPr>
              <a:t>VisualState</a:t>
            </a:r>
            <a:r>
              <a:rPr sz="2000">
                <a:solidFill>
                  <a:srgbClr val="0000FF"/>
                </a:solidFill>
              </a:rPr>
              <a:t>&gt;</a:t>
            </a:r>
          </a:p>
          <a:p>
            <a:pPr marL="0" indent="0">
              <a:buFont typeface="Arial" pitchFamily="34" charset="0"/>
              <a:buNone/>
            </a:pPr>
            <a:r>
              <a:rPr sz="2000">
                <a:solidFill>
                  <a:srgbClr val="0000FF"/>
                </a:solidFill>
              </a:rPr>
              <a:t>&lt;/</a:t>
            </a:r>
            <a:r>
              <a:rPr sz="2000" err="1">
                <a:solidFill>
                  <a:srgbClr val="A31515"/>
                </a:solidFill>
              </a:rPr>
              <a:t>VisualStateGroup</a:t>
            </a:r>
            <a:r>
              <a:rPr sz="2000">
                <a:solidFill>
                  <a:srgbClr val="0000FF"/>
                </a:solidFill>
              </a:rPr>
              <a:t>&gt;</a:t>
            </a:r>
          </a:p>
        </p:txBody>
      </p:sp>
      <p:sp>
        <p:nvSpPr>
          <p:cNvPr id="4" name="Rectangle 3"/>
          <p:cNvSpPr/>
          <p:nvPr/>
        </p:nvSpPr>
        <p:spPr bwMode="auto">
          <a:xfrm>
            <a:off x="2179637" y="1897062"/>
            <a:ext cx="6781800" cy="1066800"/>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341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smtClean="0"/>
              <a:t>“media queries” for XAML</a:t>
            </a:r>
          </a:p>
          <a:p>
            <a:r>
              <a:rPr lang="en-US" dirty="0" smtClean="0"/>
              <a:t>Respond to a condition and goes to that state</a:t>
            </a:r>
          </a:p>
          <a:p>
            <a:r>
              <a:rPr lang="en-US" dirty="0" smtClean="0"/>
              <a:t>Declarative way of doing what you can today</a:t>
            </a:r>
          </a:p>
          <a:p>
            <a:r>
              <a:rPr lang="en-US" dirty="0" smtClean="0"/>
              <a:t>Built-in </a:t>
            </a:r>
            <a:r>
              <a:rPr lang="en-US" dirty="0" err="1" smtClean="0"/>
              <a:t>AdaptiveTrigger</a:t>
            </a:r>
            <a:r>
              <a:rPr lang="en-US" dirty="0" smtClean="0"/>
              <a:t> for window size</a:t>
            </a:r>
          </a:p>
          <a:p>
            <a:r>
              <a:rPr lang="en-US" dirty="0" smtClean="0"/>
              <a:t>Setters enable more readable/direct value changing</a:t>
            </a:r>
          </a:p>
        </p:txBody>
      </p:sp>
      <p:sp>
        <p:nvSpPr>
          <p:cNvPr id="2" name="Title 1"/>
          <p:cNvSpPr>
            <a:spLocks noGrp="1"/>
          </p:cNvSpPr>
          <p:nvPr>
            <p:ph type="title"/>
          </p:nvPr>
        </p:nvSpPr>
        <p:spPr/>
        <p:txBody>
          <a:bodyPr/>
          <a:lstStyle/>
          <a:p>
            <a:r>
              <a:rPr lang="en-US" dirty="0" err="1" smtClean="0"/>
              <a:t>VisualState</a:t>
            </a:r>
            <a:r>
              <a:rPr lang="en-US" dirty="0" smtClean="0"/>
              <a:t> Triggers</a:t>
            </a:r>
            <a:endParaRPr lang="en-US" dirty="0"/>
          </a:p>
        </p:txBody>
      </p:sp>
    </p:spTree>
    <p:extLst>
      <p:ext uri="{BB962C8B-B14F-4D97-AF65-F5344CB8AC3E}">
        <p14:creationId xmlns:p14="http://schemas.microsoft.com/office/powerpoint/2010/main" val="1290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RelativePanel</a:t>
            </a:r>
            <a:r>
              <a:rPr lang="en-US" dirty="0" smtClean="0"/>
              <a:t> Control</a:t>
            </a:r>
            <a:endParaRPr lang="en-US" dirty="0"/>
          </a:p>
        </p:txBody>
      </p:sp>
    </p:spTree>
    <p:extLst>
      <p:ext uri="{BB962C8B-B14F-4D97-AF65-F5344CB8AC3E}">
        <p14:creationId xmlns:p14="http://schemas.microsoft.com/office/powerpoint/2010/main" val="11065452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323987"/>
          </a:xfrm>
        </p:spPr>
        <p:txBody>
          <a:bodyPr/>
          <a:lstStyle/>
          <a:p>
            <a:r>
              <a:rPr lang="en-US" dirty="0" smtClean="0"/>
              <a:t>Constraint-based panel</a:t>
            </a:r>
          </a:p>
          <a:p>
            <a:r>
              <a:rPr lang="en-US" dirty="0" smtClean="0"/>
              <a:t>Allows developers to express spatial relationships</a:t>
            </a:r>
          </a:p>
          <a:p>
            <a:r>
              <a:rPr lang="en-US" dirty="0" smtClean="0"/>
              <a:t>Huge enabler for responsive UI scenarios</a:t>
            </a:r>
          </a:p>
          <a:p>
            <a:r>
              <a:rPr lang="en-US" dirty="0" smtClean="0"/>
              <a:t>Leverage’s x:Name’d elements for </a:t>
            </a:r>
            <a:r>
              <a:rPr lang="en-US" dirty="0" err="1" smtClean="0"/>
              <a:t>RelativeTo</a:t>
            </a:r>
            <a:r>
              <a:rPr lang="en-US" dirty="0" smtClean="0"/>
              <a:t>* positioning</a:t>
            </a:r>
          </a:p>
        </p:txBody>
      </p:sp>
      <p:sp>
        <p:nvSpPr>
          <p:cNvPr id="2" name="Title 1"/>
          <p:cNvSpPr>
            <a:spLocks noGrp="1"/>
          </p:cNvSpPr>
          <p:nvPr>
            <p:ph type="title"/>
          </p:nvPr>
        </p:nvSpPr>
        <p:spPr/>
        <p:txBody>
          <a:bodyPr/>
          <a:lstStyle/>
          <a:p>
            <a:r>
              <a:rPr lang="en-US" dirty="0" err="1" smtClean="0"/>
              <a:t>RelativePanel</a:t>
            </a:r>
            <a:endParaRPr lang="en-US" dirty="0"/>
          </a:p>
        </p:txBody>
      </p:sp>
    </p:spTree>
    <p:extLst>
      <p:ext uri="{BB962C8B-B14F-4D97-AF65-F5344CB8AC3E}">
        <p14:creationId xmlns:p14="http://schemas.microsoft.com/office/powerpoint/2010/main" val="106498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RelativePanel</a:t>
            </a:r>
            <a:r>
              <a:rPr lang="en-US" dirty="0" smtClean="0"/>
              <a:t> (code snippet)</a:t>
            </a:r>
            <a:endParaRPr lang="en-US" dirty="0"/>
          </a:p>
        </p:txBody>
      </p:sp>
      <p:sp>
        <p:nvSpPr>
          <p:cNvPr id="6" name="Text Placeholder 1"/>
          <p:cNvSpPr txBox="1">
            <a:spLocks/>
          </p:cNvSpPr>
          <p:nvPr/>
        </p:nvSpPr>
        <p:spPr>
          <a:xfrm>
            <a:off x="274638" y="1212850"/>
            <a:ext cx="11887200" cy="498598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sz="1200">
                <a:solidFill>
                  <a:srgbClr val="0000FF"/>
                </a:solidFill>
                <a:highlight>
                  <a:srgbClr val="FFFFFF"/>
                </a:highlight>
              </a:rPr>
              <a:t>&lt;</a:t>
            </a:r>
            <a:r>
              <a:rPr sz="1200" err="1">
                <a:solidFill>
                  <a:srgbClr val="A31515"/>
                </a:solidFill>
                <a:highlight>
                  <a:srgbClr val="FFFFFF"/>
                </a:highlight>
              </a:rPr>
              <a:t>RelativePanel</a:t>
            </a:r>
            <a:r>
              <a:rPr sz="1200">
                <a:solidFill>
                  <a:srgbClr val="FF0000"/>
                </a:solidFill>
                <a:highlight>
                  <a:srgbClr val="FFFFFF"/>
                </a:highlight>
              </a:rPr>
              <a:t> x</a:t>
            </a:r>
            <a:r>
              <a:rPr sz="1200">
                <a:solidFill>
                  <a:srgbClr val="0000FF"/>
                </a:solidFill>
                <a:highlight>
                  <a:srgbClr val="FFFFFF"/>
                </a:highlight>
              </a:rPr>
              <a:t>:</a:t>
            </a:r>
            <a:r>
              <a:rPr sz="1200">
                <a:solidFill>
                  <a:srgbClr val="FF0000"/>
                </a:solidFill>
                <a:highlight>
                  <a:srgbClr val="FFFFFF"/>
                </a:highlight>
              </a:rPr>
              <a:t>Name</a:t>
            </a:r>
            <a:r>
              <a:rPr sz="1200">
                <a:solidFill>
                  <a:srgbClr val="0000FF"/>
                </a:solidFill>
                <a:highlight>
                  <a:srgbClr val="FFFFFF"/>
                </a:highlight>
              </a:rPr>
              <a:t>="panel"</a:t>
            </a:r>
            <a:r>
              <a:rPr sz="1200">
                <a:solidFill>
                  <a:srgbClr val="FF0000"/>
                </a:solidFill>
                <a:highlight>
                  <a:srgbClr val="FFFFFF"/>
                </a:highlight>
              </a:rPr>
              <a:t> Margin</a:t>
            </a:r>
            <a:r>
              <a:rPr sz="1200">
                <a:solidFill>
                  <a:srgbClr val="0000FF"/>
                </a:solidFill>
                <a:highlight>
                  <a:srgbClr val="FFFFFF"/>
                </a:highlight>
              </a:rPr>
              <a:t>="4.75"</a:t>
            </a:r>
            <a:r>
              <a:rPr sz="1200">
                <a:solidFill>
                  <a:srgbClr val="FF0000"/>
                </a:solidFill>
                <a:highlight>
                  <a:srgbClr val="FFFFFF"/>
                </a:highlight>
              </a:rPr>
              <a:t> Height</a:t>
            </a:r>
            <a:r>
              <a:rPr sz="1200">
                <a:solidFill>
                  <a:srgbClr val="0000FF"/>
                </a:solidFill>
                <a:highlight>
                  <a:srgbClr val="FFFFFF"/>
                </a:highlight>
              </a:rPr>
              <a:t>="190"&gt;</a:t>
            </a:r>
            <a:endParaRPr sz="1200">
              <a:solidFill>
                <a:srgbClr val="000000"/>
              </a:solidFill>
              <a:highlight>
                <a:srgbClr val="FFFFFF"/>
              </a:highlight>
            </a:endParaRP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&lt;</a:t>
            </a:r>
            <a:r>
              <a:rPr sz="1200">
                <a:solidFill>
                  <a:srgbClr val="A31515"/>
                </a:solidFill>
                <a:highlight>
                  <a:srgbClr val="FFFFFF"/>
                </a:highlight>
              </a:rPr>
              <a:t>Image</a:t>
            </a:r>
            <a:r>
              <a:rPr sz="1200">
                <a:solidFill>
                  <a:srgbClr val="FF0000"/>
                </a:solidFill>
                <a:highlight>
                  <a:srgbClr val="FFFFFF"/>
                </a:highlight>
              </a:rPr>
              <a:t> x</a:t>
            </a:r>
            <a:r>
              <a:rPr sz="1200">
                <a:solidFill>
                  <a:srgbClr val="0000FF"/>
                </a:solidFill>
                <a:highlight>
                  <a:srgbClr val="FFFFFF"/>
                </a:highlight>
              </a:rPr>
              <a:t>:</a:t>
            </a:r>
            <a:r>
              <a:rPr sz="1200">
                <a:solidFill>
                  <a:srgbClr val="FF0000"/>
                </a:solidFill>
                <a:highlight>
                  <a:srgbClr val="FFFFFF"/>
                </a:highlight>
              </a:rPr>
              <a:t>Name</a:t>
            </a:r>
            <a:r>
              <a:rPr sz="1200">
                <a:solidFill>
                  <a:srgbClr val="0000FF"/>
                </a:solidFill>
                <a:highlight>
                  <a:srgbClr val="FFFFFF"/>
                </a:highlight>
              </a:rPr>
              <a:t>="MapImage"</a:t>
            </a:r>
            <a:r>
              <a:rPr sz="1200">
                <a:solidFill>
                  <a:srgbClr val="FF0000"/>
                </a:solidFill>
                <a:highlight>
                  <a:srgbClr val="FFFFFF"/>
                </a:highlight>
              </a:rPr>
              <a:t> </a:t>
            </a:r>
            <a:r>
              <a:rPr sz="1200" err="1">
                <a:solidFill>
                  <a:srgbClr val="FF0000"/>
                </a:solidFill>
                <a:highlight>
                  <a:srgbClr val="FFFFFF"/>
                </a:highlight>
              </a:rPr>
              <a:t>controls</a:t>
            </a:r>
            <a:r>
              <a:rPr sz="1200" err="1">
                <a:solidFill>
                  <a:srgbClr val="0000FF"/>
                </a:solidFill>
                <a:highlight>
                  <a:srgbClr val="FFFFFF"/>
                </a:highlight>
              </a:rPr>
              <a:t>:</a:t>
            </a:r>
            <a:r>
              <a:rPr sz="1200" err="1">
                <a:solidFill>
                  <a:srgbClr val="FF0000"/>
                </a:solidFill>
                <a:highlight>
                  <a:srgbClr val="FFFFFF"/>
                </a:highlight>
              </a:rPr>
              <a:t>GoogleImageDependencyObject.GoogleImageUrl</a:t>
            </a:r>
            <a:r>
              <a:rPr sz="1200">
                <a:solidFill>
                  <a:srgbClr val="0000FF"/>
                </a:solidFill>
                <a:highlight>
                  <a:srgbClr val="FFFFFF"/>
                </a:highlight>
              </a:rPr>
              <a:t>="{</a:t>
            </a:r>
            <a:r>
              <a:rPr sz="1200">
                <a:solidFill>
                  <a:srgbClr val="A31515"/>
                </a:solidFill>
                <a:highlight>
                  <a:srgbClr val="FFFFFF"/>
                </a:highlight>
              </a:rPr>
              <a:t>Binding</a:t>
            </a:r>
            <a:r>
              <a:rPr sz="1200">
                <a:solidFill>
                  <a:srgbClr val="FF0000"/>
                </a:solidFill>
                <a:highlight>
                  <a:srgbClr val="FFFFFF"/>
                </a:highlight>
              </a:rPr>
              <a:t> Map</a:t>
            </a:r>
            <a:r>
              <a:rPr sz="1200">
                <a:solidFill>
                  <a:srgbClr val="0000FF"/>
                </a:solidFill>
                <a:highlight>
                  <a:srgbClr val="FFFFFF"/>
                </a:highlight>
              </a:rPr>
              <a:t>}"</a:t>
            </a:r>
            <a:r>
              <a:rPr sz="1200">
                <a:solidFill>
                  <a:srgbClr val="FF0000"/>
                </a:solidFill>
                <a:highlight>
                  <a:srgbClr val="FFFFFF"/>
                </a:highlight>
              </a:rPr>
              <a:t> Stretch</a:t>
            </a:r>
            <a:r>
              <a:rPr sz="1200">
                <a:solidFill>
                  <a:srgbClr val="0000FF"/>
                </a:solidFill>
                <a:highlight>
                  <a:srgbClr val="FFFFFF"/>
                </a:highlight>
              </a:rPr>
              <a:t>="None“</a:t>
            </a:r>
            <a:r>
              <a:rPr sz="1200">
                <a:solidFill>
                  <a:srgbClr val="000000"/>
                </a:solidFill>
                <a:highlight>
                  <a:srgbClr val="FFFFFF"/>
                </a:highlight>
              </a:rPr>
              <a:t> 		</a:t>
            </a:r>
            <a:r>
              <a:rPr sz="1200" err="1">
                <a:solidFill>
                  <a:srgbClr val="FF0000"/>
                </a:solidFill>
                <a:highlight>
                  <a:srgbClr val="FFFFFF"/>
                </a:highlight>
              </a:rPr>
              <a:t>RelativePanel.AlignBottomWithPanel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RelativePanel.AlignLeftWithPanel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RelativePanel.AlignRightWithPanel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RelativePanel.AlignTopWithPanel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HorizontalAlignment</a:t>
            </a:r>
            <a:r>
              <a:rPr sz="1200">
                <a:solidFill>
                  <a:srgbClr val="0000FF"/>
                </a:solidFill>
                <a:highlight>
                  <a:srgbClr val="FFFFFF"/>
                </a:highlight>
              </a:rPr>
              <a:t>="Stretch"</a:t>
            </a:r>
            <a:r>
              <a:rPr sz="1200">
                <a:solidFill>
                  <a:srgbClr val="FF0000"/>
                </a:solidFill>
                <a:highlight>
                  <a:srgbClr val="FFFFFF"/>
                </a:highlight>
              </a:rPr>
              <a:t> </a:t>
            </a:r>
            <a:r>
              <a:rPr sz="1200" err="1">
                <a:solidFill>
                  <a:srgbClr val="FF0000"/>
                </a:solidFill>
                <a:highlight>
                  <a:srgbClr val="FFFFFF"/>
                </a:highlight>
              </a:rPr>
              <a:t>VerticalAlignment</a:t>
            </a:r>
            <a:r>
              <a:rPr sz="1200">
                <a:solidFill>
                  <a:srgbClr val="0000FF"/>
                </a:solidFill>
                <a:highlight>
                  <a:srgbClr val="FFFFFF"/>
                </a:highlight>
              </a:rPr>
              <a:t>="Stretch"/&gt;</a:t>
            </a:r>
            <a:endParaRPr sz="1200">
              <a:solidFill>
                <a:srgbClr val="000000"/>
              </a:solidFill>
              <a:highlight>
                <a:srgbClr val="FFFFFF"/>
              </a:highlight>
            </a:endParaRP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&lt;</a:t>
            </a:r>
            <a:r>
              <a:rPr sz="1200">
                <a:solidFill>
                  <a:srgbClr val="A31515"/>
                </a:solidFill>
                <a:highlight>
                  <a:srgbClr val="FFFFFF"/>
                </a:highlight>
              </a:rPr>
              <a:t>Rectangle</a:t>
            </a:r>
            <a:r>
              <a:rPr sz="1200">
                <a:solidFill>
                  <a:srgbClr val="FF0000"/>
                </a:solidFill>
                <a:highlight>
                  <a:srgbClr val="FFFFFF"/>
                </a:highlight>
              </a:rPr>
              <a:t> x</a:t>
            </a:r>
            <a:r>
              <a:rPr sz="1200">
                <a:solidFill>
                  <a:srgbClr val="0000FF"/>
                </a:solidFill>
                <a:highlight>
                  <a:srgbClr val="FFFFFF"/>
                </a:highlight>
              </a:rPr>
              <a:t>:</a:t>
            </a:r>
            <a:r>
              <a:rPr sz="1200">
                <a:solidFill>
                  <a:srgbClr val="FF0000"/>
                </a:solidFill>
                <a:highlight>
                  <a:srgbClr val="FFFFFF"/>
                </a:highlight>
              </a:rPr>
              <a:t>Name</a:t>
            </a:r>
            <a:r>
              <a:rPr sz="1200">
                <a:solidFill>
                  <a:srgbClr val="0000FF"/>
                </a:solidFill>
                <a:highlight>
                  <a:srgbClr val="FFFFFF"/>
                </a:highlight>
              </a:rPr>
              <a:t>="topRect"</a:t>
            </a:r>
            <a:r>
              <a:rPr sz="1200">
                <a:solidFill>
                  <a:srgbClr val="FF0000"/>
                </a:solidFill>
                <a:highlight>
                  <a:srgbClr val="FFFFFF"/>
                </a:highlight>
              </a:rPr>
              <a:t> Fill</a:t>
            </a:r>
            <a:r>
              <a:rPr sz="1200">
                <a:solidFill>
                  <a:srgbClr val="0000FF"/>
                </a:solidFill>
                <a:highlight>
                  <a:srgbClr val="FFFFFF"/>
                </a:highlight>
              </a:rPr>
              <a:t>="White"</a:t>
            </a:r>
            <a:r>
              <a:rPr sz="1200">
                <a:solidFill>
                  <a:srgbClr val="FF0000"/>
                </a:solidFill>
                <a:highlight>
                  <a:srgbClr val="FFFFFF"/>
                </a:highlight>
              </a:rPr>
              <a:t> Opacity</a:t>
            </a:r>
            <a:r>
              <a:rPr sz="1200">
                <a:solidFill>
                  <a:srgbClr val="0000FF"/>
                </a:solidFill>
                <a:highlight>
                  <a:srgbClr val="FFFFFF"/>
                </a:highlight>
              </a:rPr>
              <a:t>="0.85"</a:t>
            </a:r>
            <a:r>
              <a:rPr sz="1200">
                <a:solidFill>
                  <a:srgbClr val="FF0000"/>
                </a:solidFill>
                <a:highlight>
                  <a:srgbClr val="FFFFFF"/>
                </a:highlight>
              </a:rPr>
              <a:t> Height</a:t>
            </a:r>
            <a:r>
              <a:rPr sz="1200">
                <a:solidFill>
                  <a:srgbClr val="0000FF"/>
                </a:solidFill>
                <a:highlight>
                  <a:srgbClr val="FFFFFF"/>
                </a:highlight>
              </a:rPr>
              <a:t>="30“</a:t>
            </a:r>
            <a:r>
              <a:rPr sz="1200">
                <a:solidFill>
                  <a:srgbClr val="000000"/>
                </a:solidFill>
                <a:highlight>
                  <a:srgbClr val="FFFFFF"/>
                </a:highlight>
              </a:rPr>
              <a:t> </a:t>
            </a:r>
            <a:r>
              <a:rPr sz="1200" err="1">
                <a:solidFill>
                  <a:srgbClr val="FF0000"/>
                </a:solidFill>
                <a:highlight>
                  <a:srgbClr val="FFFFFF"/>
                </a:highlight>
              </a:rPr>
              <a:t>RelativePanel.AlignBottomWithPanel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RelativePanel.AlignLeftWithPanel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RelativePanel.AlignRightWithPanel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HorizontalAlignment</a:t>
            </a:r>
            <a:r>
              <a:rPr sz="1200">
                <a:solidFill>
                  <a:srgbClr val="0000FF"/>
                </a:solidFill>
                <a:highlight>
                  <a:srgbClr val="FFFFFF"/>
                </a:highlight>
              </a:rPr>
              <a:t>="Stretch"/&gt;</a:t>
            </a:r>
            <a:endParaRPr sz="1200">
              <a:solidFill>
                <a:srgbClr val="000000"/>
              </a:solidFill>
              <a:highlight>
                <a:srgbClr val="FFFFFF"/>
              </a:highlight>
            </a:endParaRP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&lt;</a:t>
            </a:r>
            <a:r>
              <a:rPr sz="1200">
                <a:solidFill>
                  <a:srgbClr val="A31515"/>
                </a:solidFill>
                <a:highlight>
                  <a:srgbClr val="FFFFFF"/>
                </a:highlight>
              </a:rPr>
              <a:t>Rectangle</a:t>
            </a:r>
            <a:r>
              <a:rPr sz="1200">
                <a:solidFill>
                  <a:srgbClr val="FF0000"/>
                </a:solidFill>
                <a:highlight>
                  <a:srgbClr val="FFFFFF"/>
                </a:highlight>
              </a:rPr>
              <a:t> x</a:t>
            </a:r>
            <a:r>
              <a:rPr sz="1200">
                <a:solidFill>
                  <a:srgbClr val="0000FF"/>
                </a:solidFill>
                <a:highlight>
                  <a:srgbClr val="FFFFFF"/>
                </a:highlight>
              </a:rPr>
              <a:t>:</a:t>
            </a:r>
            <a:r>
              <a:rPr sz="1200">
                <a:solidFill>
                  <a:srgbClr val="FF0000"/>
                </a:solidFill>
                <a:highlight>
                  <a:srgbClr val="FFFFFF"/>
                </a:highlight>
              </a:rPr>
              <a:t>Name</a:t>
            </a:r>
            <a:r>
              <a:rPr sz="1200">
                <a:solidFill>
                  <a:srgbClr val="0000FF"/>
                </a:solidFill>
                <a:highlight>
                  <a:srgbClr val="FFFFFF"/>
                </a:highlight>
              </a:rPr>
              <a:t>="bottomRect"</a:t>
            </a:r>
            <a:r>
              <a:rPr sz="1200">
                <a:solidFill>
                  <a:srgbClr val="FF0000"/>
                </a:solidFill>
                <a:highlight>
                  <a:srgbClr val="FFFFFF"/>
                </a:highlight>
              </a:rPr>
              <a:t> Fill</a:t>
            </a:r>
            <a:r>
              <a:rPr sz="1200">
                <a:solidFill>
                  <a:srgbClr val="0000FF"/>
                </a:solidFill>
                <a:highlight>
                  <a:srgbClr val="FFFFFF"/>
                </a:highlight>
              </a:rPr>
              <a:t>="White"</a:t>
            </a:r>
            <a:r>
              <a:rPr sz="1200">
                <a:solidFill>
                  <a:srgbClr val="FF0000"/>
                </a:solidFill>
                <a:highlight>
                  <a:srgbClr val="FFFFFF"/>
                </a:highlight>
              </a:rPr>
              <a:t> Opacity</a:t>
            </a:r>
            <a:r>
              <a:rPr sz="1200">
                <a:solidFill>
                  <a:srgbClr val="0000FF"/>
                </a:solidFill>
                <a:highlight>
                  <a:srgbClr val="FFFFFF"/>
                </a:highlight>
              </a:rPr>
              <a:t>="0.85"</a:t>
            </a:r>
            <a:r>
              <a:rPr sz="1200">
                <a:solidFill>
                  <a:srgbClr val="FF0000"/>
                </a:solidFill>
                <a:highlight>
                  <a:srgbClr val="FFFFFF"/>
                </a:highlight>
              </a:rPr>
              <a:t> Height</a:t>
            </a:r>
            <a:r>
              <a:rPr sz="1200">
                <a:solidFill>
                  <a:srgbClr val="0000FF"/>
                </a:solidFill>
                <a:highlight>
                  <a:srgbClr val="FFFFFF"/>
                </a:highlight>
              </a:rPr>
              <a:t>="45“</a:t>
            </a:r>
            <a:r>
              <a:rPr sz="1200">
                <a:solidFill>
                  <a:srgbClr val="000000"/>
                </a:solidFill>
                <a:highlight>
                  <a:srgbClr val="FFFFFF"/>
                </a:highlight>
              </a:rPr>
              <a:t> </a:t>
            </a:r>
            <a:r>
              <a:rPr sz="1200" err="1">
                <a:solidFill>
                  <a:srgbClr val="FF0000"/>
                </a:solidFill>
                <a:highlight>
                  <a:srgbClr val="FFFFFF"/>
                </a:highlight>
              </a:rPr>
              <a:t>RelativePanel.AlignTopWithPanel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RelativePanel.AlignLeftWithPanel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RelativePanel.AlignRightWithPanel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HorizontalAlignment</a:t>
            </a:r>
            <a:r>
              <a:rPr sz="1200">
                <a:solidFill>
                  <a:srgbClr val="0000FF"/>
                </a:solidFill>
                <a:highlight>
                  <a:srgbClr val="FFFFFF"/>
                </a:highlight>
              </a:rPr>
              <a:t>="Stretch"/&gt;</a:t>
            </a:r>
            <a:endParaRPr sz="1200">
              <a:solidFill>
                <a:srgbClr val="000000"/>
              </a:solidFill>
              <a:highlight>
                <a:srgbClr val="FFFFFF"/>
              </a:highlight>
            </a:endParaRP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&lt;</a:t>
            </a:r>
            <a:r>
              <a:rPr sz="1200">
                <a:solidFill>
                  <a:srgbClr val="A31515"/>
                </a:solidFill>
                <a:highlight>
                  <a:srgbClr val="FFFFFF"/>
                </a:highlight>
              </a:rPr>
              <a:t>Image</a:t>
            </a:r>
            <a:r>
              <a:rPr sz="1200">
                <a:solidFill>
                  <a:srgbClr val="FF0000"/>
                </a:solidFill>
                <a:highlight>
                  <a:srgbClr val="FFFFFF"/>
                </a:highlight>
              </a:rPr>
              <a:t> Source</a:t>
            </a:r>
            <a:r>
              <a:rPr sz="1200">
                <a:solidFill>
                  <a:srgbClr val="0000FF"/>
                </a:solidFill>
                <a:highlight>
                  <a:srgbClr val="FFFFFF"/>
                </a:highlight>
              </a:rPr>
              <a:t>="{</a:t>
            </a:r>
            <a:r>
              <a:rPr sz="1200">
                <a:solidFill>
                  <a:srgbClr val="A31515"/>
                </a:solidFill>
                <a:highlight>
                  <a:srgbClr val="FFFFFF"/>
                </a:highlight>
              </a:rPr>
              <a:t>Binding</a:t>
            </a:r>
            <a:r>
              <a:rPr sz="1200">
                <a:solidFill>
                  <a:srgbClr val="FF0000"/>
                </a:solidFill>
                <a:highlight>
                  <a:srgbClr val="FFFFFF"/>
                </a:highlight>
              </a:rPr>
              <a:t> </a:t>
            </a:r>
            <a:r>
              <a:rPr sz="1200" err="1">
                <a:solidFill>
                  <a:srgbClr val="FF0000"/>
                </a:solidFill>
                <a:highlight>
                  <a:srgbClr val="FFFFFF"/>
                </a:highlight>
              </a:rPr>
              <a:t>TypeImageUrl</a:t>
            </a:r>
            <a:r>
              <a:rPr sz="1200">
                <a:solidFill>
                  <a:srgbClr val="0000FF"/>
                </a:solidFill>
                <a:highlight>
                  <a:srgbClr val="FFFFFF"/>
                </a:highlight>
              </a:rPr>
              <a:t>}"</a:t>
            </a:r>
            <a:r>
              <a:rPr sz="1200">
                <a:solidFill>
                  <a:srgbClr val="000000"/>
                </a:solidFill>
                <a:highlight>
                  <a:srgbClr val="FFFFFF"/>
                </a:highlight>
              </a:rPr>
              <a:t> </a:t>
            </a:r>
            <a:r>
              <a:rPr sz="1200">
                <a:solidFill>
                  <a:srgbClr val="FF0000"/>
                </a:solidFill>
                <a:highlight>
                  <a:srgbClr val="FFFFFF"/>
                </a:highlight>
              </a:rPr>
              <a:t> Height</a:t>
            </a:r>
            <a:r>
              <a:rPr sz="1200">
                <a:solidFill>
                  <a:srgbClr val="0000FF"/>
                </a:solidFill>
                <a:highlight>
                  <a:srgbClr val="FFFFFF"/>
                </a:highlight>
              </a:rPr>
              <a:t>="18"</a:t>
            </a:r>
            <a:r>
              <a:rPr sz="1200">
                <a:solidFill>
                  <a:srgbClr val="FF0000"/>
                </a:solidFill>
                <a:highlight>
                  <a:srgbClr val="FFFFFF"/>
                </a:highlight>
              </a:rPr>
              <a:t> Margin</a:t>
            </a:r>
            <a:r>
              <a:rPr sz="1200">
                <a:solidFill>
                  <a:srgbClr val="0000FF"/>
                </a:solidFill>
                <a:highlight>
                  <a:srgbClr val="FFFFFF"/>
                </a:highlight>
              </a:rPr>
              <a:t>="4.75“</a:t>
            </a:r>
            <a:r>
              <a:rPr sz="1200">
                <a:solidFill>
                  <a:srgbClr val="000000"/>
                </a:solidFill>
                <a:highlight>
                  <a:srgbClr val="FFFFFF"/>
                </a:highlight>
              </a:rPr>
              <a:t> </a:t>
            </a:r>
            <a:r>
              <a:rPr sz="1200" err="1">
                <a:solidFill>
                  <a:srgbClr val="FF0000"/>
                </a:solidFill>
                <a:highlight>
                  <a:srgbClr val="FFFFFF"/>
                </a:highlight>
              </a:rPr>
              <a:t>RelativePanel.AlignBottomWithPanel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RelativePanel.AlignLeftWithPanel</a:t>
            </a:r>
            <a:r>
              <a:rPr sz="1200">
                <a:solidFill>
                  <a:srgbClr val="0000FF"/>
                </a:solidFill>
                <a:highlight>
                  <a:srgbClr val="FFFFFF"/>
                </a:highlight>
              </a:rPr>
              <a:t>="True"/&gt;</a:t>
            </a:r>
            <a:endParaRPr sz="1200">
              <a:solidFill>
                <a:srgbClr val="000000"/>
              </a:solidFill>
              <a:highlight>
                <a:srgbClr val="FFFFFF"/>
              </a:highlight>
            </a:endParaRP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&lt;</a:t>
            </a:r>
            <a:r>
              <a:rPr sz="1200">
                <a:solidFill>
                  <a:srgbClr val="A31515"/>
                </a:solidFill>
                <a:highlight>
                  <a:srgbClr val="FFFFFF"/>
                </a:highlight>
              </a:rPr>
              <a:t>Image</a:t>
            </a:r>
            <a:r>
              <a:rPr sz="1200">
                <a:solidFill>
                  <a:srgbClr val="FF0000"/>
                </a:solidFill>
                <a:highlight>
                  <a:srgbClr val="FFFFFF"/>
                </a:highlight>
              </a:rPr>
              <a:t> Source</a:t>
            </a:r>
            <a:r>
              <a:rPr sz="1200">
                <a:solidFill>
                  <a:srgbClr val="0000FF"/>
                </a:solidFill>
                <a:highlight>
                  <a:srgbClr val="FFFFFF"/>
                </a:highlight>
              </a:rPr>
              <a:t>="</a:t>
            </a:r>
            <a:r>
              <a:rPr sz="1200" err="1">
                <a:solidFill>
                  <a:srgbClr val="0000FF"/>
                </a:solidFill>
                <a:highlight>
                  <a:srgbClr val="FFFFFF"/>
                </a:highlight>
              </a:rPr>
              <a:t>ms-appx</a:t>
            </a:r>
            <a:r>
              <a:rPr sz="1200">
                <a:solidFill>
                  <a:srgbClr val="0000FF"/>
                </a:solidFill>
                <a:highlight>
                  <a:srgbClr val="FFFFFF"/>
                </a:highlight>
              </a:rPr>
              <a:t>:///Assets/ThumbsUp.png"</a:t>
            </a:r>
            <a:r>
              <a:rPr sz="1200">
                <a:solidFill>
                  <a:srgbClr val="FF0000"/>
                </a:solidFill>
                <a:highlight>
                  <a:srgbClr val="FFFFFF"/>
                </a:highlight>
              </a:rPr>
              <a:t> Height</a:t>
            </a:r>
            <a:r>
              <a:rPr sz="1200">
                <a:solidFill>
                  <a:srgbClr val="0000FF"/>
                </a:solidFill>
                <a:highlight>
                  <a:srgbClr val="FFFFFF"/>
                </a:highlight>
              </a:rPr>
              <a:t>="18"</a:t>
            </a:r>
            <a:r>
              <a:rPr sz="1200">
                <a:solidFill>
                  <a:srgbClr val="FF0000"/>
                </a:solidFill>
                <a:highlight>
                  <a:srgbClr val="FFFFFF"/>
                </a:highlight>
              </a:rPr>
              <a:t> Margin</a:t>
            </a:r>
            <a:r>
              <a:rPr sz="1200">
                <a:solidFill>
                  <a:srgbClr val="0000FF"/>
                </a:solidFill>
                <a:highlight>
                  <a:srgbClr val="FFFFFF"/>
                </a:highlight>
              </a:rPr>
              <a:t>="4.75"</a:t>
            </a:r>
            <a:r>
              <a:rPr sz="1200">
                <a:solidFill>
                  <a:srgbClr val="000000"/>
                </a:solidFill>
                <a:highlight>
                  <a:srgbClr val="FFFFFF"/>
                </a:highlight>
              </a:rPr>
              <a:t> </a:t>
            </a:r>
            <a:r>
              <a:rPr sz="1200" err="1">
                <a:solidFill>
                  <a:srgbClr val="FF0000"/>
                </a:solidFill>
                <a:highlight>
                  <a:srgbClr val="FFFFFF"/>
                </a:highlight>
              </a:rPr>
              <a:t>RelativePanel.AlignBottomWithPanel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RelativePanel.AlignHorizontalCenterWithPanel</a:t>
            </a:r>
            <a:r>
              <a:rPr sz="1200">
                <a:solidFill>
                  <a:srgbClr val="0000FF"/>
                </a:solidFill>
                <a:highlight>
                  <a:srgbClr val="FFFFFF"/>
                </a:highlight>
              </a:rPr>
              <a:t>="True"/&gt;</a:t>
            </a:r>
            <a:endParaRPr sz="1200">
              <a:solidFill>
                <a:srgbClr val="000000"/>
              </a:solidFill>
              <a:highlight>
                <a:srgbClr val="FFFFFF"/>
              </a:highlight>
            </a:endParaRP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&lt;</a:t>
            </a:r>
            <a:r>
              <a:rPr sz="1200">
                <a:solidFill>
                  <a:srgbClr val="A31515"/>
                </a:solidFill>
                <a:highlight>
                  <a:srgbClr val="FFFFFF"/>
                </a:highlight>
              </a:rPr>
              <a:t>Image</a:t>
            </a:r>
            <a:r>
              <a:rPr sz="1200">
                <a:solidFill>
                  <a:srgbClr val="FF0000"/>
                </a:solidFill>
                <a:highlight>
                  <a:srgbClr val="FFFFFF"/>
                </a:highlight>
              </a:rPr>
              <a:t> Source</a:t>
            </a:r>
            <a:r>
              <a:rPr sz="1200">
                <a:solidFill>
                  <a:srgbClr val="0000FF"/>
                </a:solidFill>
                <a:highlight>
                  <a:srgbClr val="FFFFFF"/>
                </a:highlight>
              </a:rPr>
              <a:t>="</a:t>
            </a:r>
            <a:r>
              <a:rPr sz="1200" err="1">
                <a:solidFill>
                  <a:srgbClr val="0000FF"/>
                </a:solidFill>
                <a:highlight>
                  <a:srgbClr val="FFFFFF"/>
                </a:highlight>
              </a:rPr>
              <a:t>ms-appx</a:t>
            </a:r>
            <a:r>
              <a:rPr sz="1200">
                <a:solidFill>
                  <a:srgbClr val="0000FF"/>
                </a:solidFill>
                <a:highlight>
                  <a:srgbClr val="FFFFFF"/>
                </a:highlight>
              </a:rPr>
              <a:t>:///Assets/appbar.trophy.png"</a:t>
            </a:r>
            <a:r>
              <a:rPr sz="1200">
                <a:solidFill>
                  <a:srgbClr val="FF0000"/>
                </a:solidFill>
                <a:highlight>
                  <a:srgbClr val="FFFFFF"/>
                </a:highlight>
              </a:rPr>
              <a:t> Height</a:t>
            </a:r>
            <a:r>
              <a:rPr sz="1200">
                <a:solidFill>
                  <a:srgbClr val="0000FF"/>
                </a:solidFill>
                <a:highlight>
                  <a:srgbClr val="FFFFFF"/>
                </a:highlight>
              </a:rPr>
              <a:t>="18"</a:t>
            </a:r>
            <a:r>
              <a:rPr sz="1200">
                <a:solidFill>
                  <a:srgbClr val="FF0000"/>
                </a:solidFill>
                <a:highlight>
                  <a:srgbClr val="FFFFFF"/>
                </a:highlight>
              </a:rPr>
              <a:t> Margin</a:t>
            </a:r>
            <a:r>
              <a:rPr sz="1200">
                <a:solidFill>
                  <a:srgbClr val="0000FF"/>
                </a:solidFill>
                <a:highlight>
                  <a:srgbClr val="FFFFFF"/>
                </a:highlight>
              </a:rPr>
              <a:t>="4.75"</a:t>
            </a:r>
            <a:r>
              <a:rPr sz="1200">
                <a:solidFill>
                  <a:srgbClr val="000000"/>
                </a:solidFill>
                <a:highlight>
                  <a:srgbClr val="FFFFFF"/>
                </a:highlight>
              </a:rPr>
              <a:t> </a:t>
            </a:r>
            <a:r>
              <a:rPr sz="1200" err="1">
                <a:solidFill>
                  <a:srgbClr val="FF0000"/>
                </a:solidFill>
                <a:highlight>
                  <a:srgbClr val="FFFFFF"/>
                </a:highlight>
              </a:rPr>
              <a:t>RelativePanel.AlignBottomWithPanel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RelativePanel.AlignRightWithPanel</a:t>
            </a:r>
            <a:r>
              <a:rPr sz="1200">
                <a:solidFill>
                  <a:srgbClr val="0000FF"/>
                </a:solidFill>
                <a:highlight>
                  <a:srgbClr val="FFFFFF"/>
                </a:highlight>
              </a:rPr>
              <a:t>="True"/&gt;</a:t>
            </a:r>
            <a:r>
              <a:rPr sz="1200">
                <a:solidFill>
                  <a:srgbClr val="000000"/>
                </a:solidFill>
                <a:highlight>
                  <a:srgbClr val="FFFFFF"/>
                </a:highlight>
              </a:rPr>
              <a:t>       </a:t>
            </a: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&lt;</a:t>
            </a:r>
            <a:r>
              <a:rPr sz="1200">
                <a:solidFill>
                  <a:srgbClr val="A31515"/>
                </a:solidFill>
                <a:highlight>
                  <a:srgbClr val="FFFFFF"/>
                </a:highlight>
              </a:rPr>
              <a:t>Ellipse</a:t>
            </a:r>
            <a:r>
              <a:rPr sz="1200">
                <a:solidFill>
                  <a:srgbClr val="FF0000"/>
                </a:solidFill>
                <a:highlight>
                  <a:srgbClr val="FFFFFF"/>
                </a:highlight>
              </a:rPr>
              <a:t> x</a:t>
            </a:r>
            <a:r>
              <a:rPr sz="1200">
                <a:solidFill>
                  <a:srgbClr val="0000FF"/>
                </a:solidFill>
                <a:highlight>
                  <a:srgbClr val="FFFFFF"/>
                </a:highlight>
              </a:rPr>
              <a:t>:</a:t>
            </a:r>
            <a:r>
              <a:rPr sz="1200">
                <a:solidFill>
                  <a:srgbClr val="FF0000"/>
                </a:solidFill>
                <a:highlight>
                  <a:srgbClr val="FFFFFF"/>
                </a:highlight>
              </a:rPr>
              <a:t>Name</a:t>
            </a:r>
            <a:r>
              <a:rPr sz="1200">
                <a:solidFill>
                  <a:srgbClr val="0000FF"/>
                </a:solidFill>
                <a:highlight>
                  <a:srgbClr val="FFFFFF"/>
                </a:highlight>
              </a:rPr>
              <a:t>="profilePic"</a:t>
            </a:r>
            <a:r>
              <a:rPr sz="1200">
                <a:solidFill>
                  <a:srgbClr val="FF0000"/>
                </a:solidFill>
                <a:highlight>
                  <a:srgbClr val="FFFFFF"/>
                </a:highlight>
              </a:rPr>
              <a:t> Style</a:t>
            </a:r>
            <a:r>
              <a:rPr sz="1200">
                <a:solidFill>
                  <a:srgbClr val="0000FF"/>
                </a:solidFill>
                <a:highlight>
                  <a:srgbClr val="FFFFFF"/>
                </a:highlight>
              </a:rPr>
              <a:t>="{</a:t>
            </a:r>
            <a:r>
              <a:rPr sz="1200" err="1">
                <a:solidFill>
                  <a:srgbClr val="A31515"/>
                </a:solidFill>
                <a:highlight>
                  <a:srgbClr val="FFFFFF"/>
                </a:highlight>
              </a:rPr>
              <a:t>StaticResource</a:t>
            </a:r>
            <a:r>
              <a:rPr sz="1200">
                <a:solidFill>
                  <a:srgbClr val="FF0000"/>
                </a:solidFill>
                <a:highlight>
                  <a:srgbClr val="FFFFFF"/>
                </a:highlight>
              </a:rPr>
              <a:t> </a:t>
            </a:r>
            <a:r>
              <a:rPr sz="1200" err="1">
                <a:solidFill>
                  <a:srgbClr val="FF0000"/>
                </a:solidFill>
                <a:highlight>
                  <a:srgbClr val="FFFFFF"/>
                </a:highlight>
              </a:rPr>
              <a:t>ProfileEllipse</a:t>
            </a:r>
            <a:r>
              <a:rPr sz="1200">
                <a:solidFill>
                  <a:srgbClr val="0000FF"/>
                </a:solidFill>
                <a:highlight>
                  <a:srgbClr val="FFFFFF"/>
                </a:highlight>
              </a:rPr>
              <a:t>}"</a:t>
            </a:r>
            <a:r>
              <a:rPr sz="1200">
                <a:solidFill>
                  <a:srgbClr val="FF0000"/>
                </a:solidFill>
                <a:highlight>
                  <a:srgbClr val="FFFFFF"/>
                </a:highlight>
              </a:rPr>
              <a:t> Margin</a:t>
            </a:r>
            <a:r>
              <a:rPr sz="1200">
                <a:solidFill>
                  <a:srgbClr val="0000FF"/>
                </a:solidFill>
                <a:highlight>
                  <a:srgbClr val="FFFFFF"/>
                </a:highlight>
              </a:rPr>
              <a:t>="4.75“</a:t>
            </a:r>
            <a:r>
              <a:rPr sz="1200">
                <a:solidFill>
                  <a:srgbClr val="000000"/>
                </a:solidFill>
                <a:highlight>
                  <a:srgbClr val="FFFFFF"/>
                </a:highlight>
              </a:rPr>
              <a:t> </a:t>
            </a:r>
            <a:r>
              <a:rPr sz="1200" err="1">
                <a:solidFill>
                  <a:srgbClr val="FF0000"/>
                </a:solidFill>
                <a:highlight>
                  <a:srgbClr val="FFFFFF"/>
                </a:highlight>
              </a:rPr>
              <a:t>RelativePanel.AlignLeftWithPanel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RelativePanel.AlignTopWithPanel</a:t>
            </a:r>
            <a:r>
              <a:rPr sz="1200">
                <a:solidFill>
                  <a:srgbClr val="0000FF"/>
                </a:solidFill>
                <a:highlight>
                  <a:srgbClr val="FFFFFF"/>
                </a:highlight>
              </a:rPr>
              <a:t>="True"&gt;</a:t>
            </a:r>
            <a:endParaRPr sz="1200">
              <a:solidFill>
                <a:srgbClr val="000000"/>
              </a:solidFill>
              <a:highlight>
                <a:srgbClr val="FFFFFF"/>
              </a:highlight>
            </a:endParaRP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a:t>
            </a:r>
            <a:endParaRPr sz="1200">
              <a:solidFill>
                <a:srgbClr val="000000"/>
              </a:solidFill>
              <a:highlight>
                <a:srgbClr val="FFFFFF"/>
              </a:highlight>
            </a:endParaRP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&lt;/</a:t>
            </a:r>
            <a:r>
              <a:rPr sz="1200">
                <a:solidFill>
                  <a:srgbClr val="A31515"/>
                </a:solidFill>
                <a:highlight>
                  <a:srgbClr val="FFFFFF"/>
                </a:highlight>
              </a:rPr>
              <a:t>Ellipse</a:t>
            </a:r>
            <a:r>
              <a:rPr sz="1200">
                <a:solidFill>
                  <a:srgbClr val="0000FF"/>
                </a:solidFill>
                <a:highlight>
                  <a:srgbClr val="FFFFFF"/>
                </a:highlight>
              </a:rPr>
              <a:t>&gt;</a:t>
            </a:r>
            <a:endParaRPr sz="1200">
              <a:solidFill>
                <a:srgbClr val="000000"/>
              </a:solidFill>
              <a:highlight>
                <a:srgbClr val="FFFFFF"/>
              </a:highlight>
            </a:endParaRP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&lt;</a:t>
            </a:r>
            <a:r>
              <a:rPr sz="1200" err="1">
                <a:solidFill>
                  <a:srgbClr val="A31515"/>
                </a:solidFill>
                <a:highlight>
                  <a:srgbClr val="FFFFFF"/>
                </a:highlight>
              </a:rPr>
              <a:t>TextBlock</a:t>
            </a:r>
            <a:r>
              <a:rPr sz="1200">
                <a:solidFill>
                  <a:srgbClr val="FF0000"/>
                </a:solidFill>
                <a:highlight>
                  <a:srgbClr val="FFFFFF"/>
                </a:highlight>
              </a:rPr>
              <a:t> x</a:t>
            </a:r>
            <a:r>
              <a:rPr sz="1200">
                <a:solidFill>
                  <a:srgbClr val="0000FF"/>
                </a:solidFill>
                <a:highlight>
                  <a:srgbClr val="FFFFFF"/>
                </a:highlight>
              </a:rPr>
              <a:t>:</a:t>
            </a:r>
            <a:r>
              <a:rPr sz="1200">
                <a:solidFill>
                  <a:srgbClr val="FF0000"/>
                </a:solidFill>
                <a:highlight>
                  <a:srgbClr val="FFFFFF"/>
                </a:highlight>
              </a:rPr>
              <a:t>Name</a:t>
            </a:r>
            <a:r>
              <a:rPr sz="1200">
                <a:solidFill>
                  <a:srgbClr val="0000FF"/>
                </a:solidFill>
                <a:highlight>
                  <a:srgbClr val="FFFFFF"/>
                </a:highlight>
              </a:rPr>
              <a:t>="ActivityName"</a:t>
            </a:r>
            <a:r>
              <a:rPr sz="1200">
                <a:solidFill>
                  <a:srgbClr val="FF0000"/>
                </a:solidFill>
                <a:highlight>
                  <a:srgbClr val="FFFFFF"/>
                </a:highlight>
              </a:rPr>
              <a:t> Text</a:t>
            </a:r>
            <a:r>
              <a:rPr sz="1200">
                <a:solidFill>
                  <a:srgbClr val="0000FF"/>
                </a:solidFill>
                <a:highlight>
                  <a:srgbClr val="FFFFFF"/>
                </a:highlight>
              </a:rPr>
              <a:t>="{</a:t>
            </a:r>
            <a:r>
              <a:rPr sz="1200">
                <a:solidFill>
                  <a:srgbClr val="A31515"/>
                </a:solidFill>
                <a:highlight>
                  <a:srgbClr val="FFFFFF"/>
                </a:highlight>
              </a:rPr>
              <a:t>Binding</a:t>
            </a:r>
            <a:r>
              <a:rPr sz="1200">
                <a:solidFill>
                  <a:srgbClr val="FF0000"/>
                </a:solidFill>
                <a:highlight>
                  <a:srgbClr val="FFFFFF"/>
                </a:highlight>
              </a:rPr>
              <a:t> Name</a:t>
            </a:r>
            <a:r>
              <a:rPr sz="1200">
                <a:solidFill>
                  <a:srgbClr val="0000FF"/>
                </a:solidFill>
                <a:highlight>
                  <a:srgbClr val="FFFFFF"/>
                </a:highlight>
              </a:rPr>
              <a:t>}"</a:t>
            </a:r>
            <a:r>
              <a:rPr sz="1200">
                <a:solidFill>
                  <a:srgbClr val="FF0000"/>
                </a:solidFill>
                <a:highlight>
                  <a:srgbClr val="FFFFFF"/>
                </a:highlight>
              </a:rPr>
              <a:t> </a:t>
            </a:r>
            <a:r>
              <a:rPr sz="1200" err="1">
                <a:solidFill>
                  <a:srgbClr val="FF0000"/>
                </a:solidFill>
                <a:highlight>
                  <a:srgbClr val="FFFFFF"/>
                </a:highlight>
              </a:rPr>
              <a:t>TextTrimming</a:t>
            </a:r>
            <a:r>
              <a:rPr sz="1200">
                <a:solidFill>
                  <a:srgbClr val="0000FF"/>
                </a:solidFill>
                <a:highlight>
                  <a:srgbClr val="FFFFFF"/>
                </a:highlight>
              </a:rPr>
              <a:t>="</a:t>
            </a:r>
            <a:r>
              <a:rPr sz="1200" err="1">
                <a:solidFill>
                  <a:srgbClr val="0000FF"/>
                </a:solidFill>
                <a:highlight>
                  <a:srgbClr val="FFFFFF"/>
                </a:highlight>
              </a:rPr>
              <a:t>CharacterEllipsis</a:t>
            </a:r>
            <a:r>
              <a:rPr sz="1200">
                <a:solidFill>
                  <a:srgbClr val="0000FF"/>
                </a:solidFill>
                <a:highlight>
                  <a:srgbClr val="FFFFFF"/>
                </a:highlight>
              </a:rPr>
              <a:t>"</a:t>
            </a:r>
            <a:r>
              <a:rPr sz="1200">
                <a:solidFill>
                  <a:srgbClr val="FF0000"/>
                </a:solidFill>
                <a:highlight>
                  <a:srgbClr val="FFFFFF"/>
                </a:highlight>
              </a:rPr>
              <a:t> Foreground</a:t>
            </a:r>
            <a:r>
              <a:rPr sz="1200">
                <a:solidFill>
                  <a:srgbClr val="0000FF"/>
                </a:solidFill>
                <a:highlight>
                  <a:srgbClr val="FFFFFF"/>
                </a:highlight>
              </a:rPr>
              <a:t>="{</a:t>
            </a:r>
            <a:r>
              <a:rPr sz="1200" err="1">
                <a:solidFill>
                  <a:srgbClr val="A31515"/>
                </a:solidFill>
                <a:highlight>
                  <a:srgbClr val="FFFFFF"/>
                </a:highlight>
              </a:rPr>
              <a:t>StaticResource</a:t>
            </a:r>
            <a:r>
              <a:rPr sz="1200">
                <a:solidFill>
                  <a:srgbClr val="FF0000"/>
                </a:solidFill>
                <a:highlight>
                  <a:srgbClr val="FFFFFF"/>
                </a:highlight>
              </a:rPr>
              <a:t> 	</a:t>
            </a:r>
            <a:r>
              <a:rPr sz="1200" err="1">
                <a:solidFill>
                  <a:srgbClr val="FF0000"/>
                </a:solidFill>
                <a:highlight>
                  <a:srgbClr val="FFFFFF"/>
                </a:highlight>
              </a:rPr>
              <a:t>KlivaMainBrush</a:t>
            </a:r>
            <a:r>
              <a:rPr sz="1200">
                <a:solidFill>
                  <a:srgbClr val="0000FF"/>
                </a:solidFill>
                <a:highlight>
                  <a:srgbClr val="FFFFFF"/>
                </a:highlight>
              </a:rPr>
              <a:t>}"</a:t>
            </a:r>
            <a:r>
              <a:rPr sz="1200">
                <a:solidFill>
                  <a:srgbClr val="FF0000"/>
                </a:solidFill>
                <a:highlight>
                  <a:srgbClr val="FFFFFF"/>
                </a:highlight>
              </a:rPr>
              <a:t> Margin</a:t>
            </a:r>
            <a:r>
              <a:rPr sz="1200">
                <a:solidFill>
                  <a:srgbClr val="0000FF"/>
                </a:solidFill>
                <a:highlight>
                  <a:srgbClr val="FFFFFF"/>
                </a:highlight>
              </a:rPr>
              <a:t>="0,0,4.75,0"</a:t>
            </a:r>
            <a:r>
              <a:rPr sz="1200">
                <a:solidFill>
                  <a:srgbClr val="FF0000"/>
                </a:solidFill>
                <a:highlight>
                  <a:srgbClr val="FFFFFF"/>
                </a:highlight>
              </a:rPr>
              <a:t> </a:t>
            </a:r>
            <a:r>
              <a:rPr sz="1200" err="1">
                <a:solidFill>
                  <a:srgbClr val="FF0000"/>
                </a:solidFill>
                <a:highlight>
                  <a:srgbClr val="FFFFFF"/>
                </a:highlight>
              </a:rPr>
              <a:t>FontFamily</a:t>
            </a:r>
            <a:r>
              <a:rPr sz="1200">
                <a:solidFill>
                  <a:srgbClr val="0000FF"/>
                </a:solidFill>
                <a:highlight>
                  <a:srgbClr val="FFFFFF"/>
                </a:highlight>
              </a:rPr>
              <a:t>="{</a:t>
            </a:r>
            <a:r>
              <a:rPr sz="1200" err="1">
                <a:solidFill>
                  <a:srgbClr val="A31515"/>
                </a:solidFill>
                <a:highlight>
                  <a:srgbClr val="FFFFFF"/>
                </a:highlight>
              </a:rPr>
              <a:t>StaticResource</a:t>
            </a:r>
            <a:r>
              <a:rPr sz="1200">
                <a:solidFill>
                  <a:srgbClr val="FF0000"/>
                </a:solidFill>
                <a:highlight>
                  <a:srgbClr val="FFFFFF"/>
                </a:highlight>
              </a:rPr>
              <a:t> </a:t>
            </a:r>
            <a:r>
              <a:rPr sz="1200" err="1">
                <a:solidFill>
                  <a:srgbClr val="FF0000"/>
                </a:solidFill>
                <a:highlight>
                  <a:srgbClr val="FFFFFF"/>
                </a:highlight>
              </a:rPr>
              <a:t>OpenSansFontSemibold</a:t>
            </a:r>
            <a:r>
              <a:rPr sz="1200">
                <a:solidFill>
                  <a:srgbClr val="0000FF"/>
                </a:solidFill>
                <a:highlight>
                  <a:srgbClr val="FFFFFF"/>
                </a:highlight>
              </a:rPr>
              <a:t>}“</a:t>
            </a:r>
            <a:r>
              <a:rPr sz="1200">
                <a:solidFill>
                  <a:srgbClr val="000000"/>
                </a:solidFill>
                <a:highlight>
                  <a:srgbClr val="FFFFFF"/>
                </a:highlight>
              </a:rPr>
              <a:t> </a:t>
            </a:r>
            <a:r>
              <a:rPr sz="1200" err="1">
                <a:solidFill>
                  <a:srgbClr val="FF0000"/>
                </a:solidFill>
                <a:highlight>
                  <a:srgbClr val="FFFFFF"/>
                </a:highlight>
              </a:rPr>
              <a:t>RelativePanel.AlignTopWithPanel</a:t>
            </a:r>
            <a:r>
              <a:rPr sz="1200">
                <a:solidFill>
                  <a:srgbClr val="0000FF"/>
                </a:solidFill>
                <a:highlight>
                  <a:srgbClr val="FFFFFF"/>
                </a:highlight>
              </a:rPr>
              <a:t>="True"</a:t>
            </a:r>
            <a:r>
              <a:rPr sz="1200">
                <a:solidFill>
                  <a:srgbClr val="FF0000"/>
                </a:solidFill>
                <a:highlight>
                  <a:srgbClr val="FFFFFF"/>
                </a:highlight>
              </a:rPr>
              <a:t> 	</a:t>
            </a:r>
            <a:r>
              <a:rPr sz="1200" err="1">
                <a:solidFill>
                  <a:srgbClr val="FF0000"/>
                </a:solidFill>
                <a:highlight>
                  <a:srgbClr val="FFFFFF"/>
                </a:highlight>
              </a:rPr>
              <a:t>RelativePanel.RightOf</a:t>
            </a:r>
            <a:r>
              <a:rPr sz="1200">
                <a:solidFill>
                  <a:srgbClr val="0000FF"/>
                </a:solidFill>
                <a:highlight>
                  <a:srgbClr val="FFFFFF"/>
                </a:highlight>
              </a:rPr>
              <a:t>="</a:t>
            </a:r>
            <a:r>
              <a:rPr sz="1200" err="1">
                <a:solidFill>
                  <a:srgbClr val="0000FF"/>
                </a:solidFill>
                <a:highlight>
                  <a:srgbClr val="FFFFFF"/>
                </a:highlight>
              </a:rPr>
              <a:t>profilePic</a:t>
            </a:r>
            <a:r>
              <a:rPr sz="1200">
                <a:solidFill>
                  <a:srgbClr val="0000FF"/>
                </a:solidFill>
                <a:highlight>
                  <a:srgbClr val="FFFFFF"/>
                </a:highlight>
              </a:rPr>
              <a:t>"/&gt;</a:t>
            </a:r>
            <a:endParaRPr sz="1200">
              <a:solidFill>
                <a:srgbClr val="000000"/>
              </a:solidFill>
              <a:highlight>
                <a:srgbClr val="FFFFFF"/>
              </a:highlight>
            </a:endParaRP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&lt;</a:t>
            </a:r>
            <a:r>
              <a:rPr sz="1200" err="1">
                <a:solidFill>
                  <a:srgbClr val="A31515"/>
                </a:solidFill>
                <a:highlight>
                  <a:srgbClr val="FFFFFF"/>
                </a:highlight>
              </a:rPr>
              <a:t>TextBlock</a:t>
            </a:r>
            <a:r>
              <a:rPr sz="1200">
                <a:solidFill>
                  <a:srgbClr val="FF0000"/>
                </a:solidFill>
                <a:highlight>
                  <a:srgbClr val="FFFFFF"/>
                </a:highlight>
              </a:rPr>
              <a:t> x</a:t>
            </a:r>
            <a:r>
              <a:rPr sz="1200">
                <a:solidFill>
                  <a:srgbClr val="0000FF"/>
                </a:solidFill>
                <a:highlight>
                  <a:srgbClr val="FFFFFF"/>
                </a:highlight>
              </a:rPr>
              <a:t>:</a:t>
            </a:r>
            <a:r>
              <a:rPr sz="1200">
                <a:solidFill>
                  <a:srgbClr val="FF0000"/>
                </a:solidFill>
                <a:highlight>
                  <a:srgbClr val="FFFFFF"/>
                </a:highlight>
              </a:rPr>
              <a:t>Name</a:t>
            </a:r>
            <a:r>
              <a:rPr sz="1200">
                <a:solidFill>
                  <a:srgbClr val="0000FF"/>
                </a:solidFill>
                <a:highlight>
                  <a:srgbClr val="FFFFFF"/>
                </a:highlight>
              </a:rPr>
              <a:t>="ActivityMetaData"</a:t>
            </a:r>
            <a:r>
              <a:rPr sz="1200">
                <a:solidFill>
                  <a:srgbClr val="FF0000"/>
                </a:solidFill>
                <a:highlight>
                  <a:srgbClr val="FFFFFF"/>
                </a:highlight>
              </a:rPr>
              <a:t> Text</a:t>
            </a:r>
            <a:r>
              <a:rPr sz="1200">
                <a:solidFill>
                  <a:srgbClr val="0000FF"/>
                </a:solidFill>
                <a:highlight>
                  <a:srgbClr val="FFFFFF"/>
                </a:highlight>
              </a:rPr>
              <a:t>="{</a:t>
            </a:r>
            <a:r>
              <a:rPr sz="1200">
                <a:solidFill>
                  <a:srgbClr val="A31515"/>
                </a:solidFill>
                <a:highlight>
                  <a:srgbClr val="FFFFFF"/>
                </a:highlight>
              </a:rPr>
              <a:t>Binding</a:t>
            </a:r>
            <a:r>
              <a:rPr sz="1200">
                <a:solidFill>
                  <a:srgbClr val="FF0000"/>
                </a:solidFill>
                <a:highlight>
                  <a:srgbClr val="FFFFFF"/>
                </a:highlight>
              </a:rPr>
              <a:t> </a:t>
            </a:r>
            <a:r>
              <a:rPr sz="1200" err="1">
                <a:solidFill>
                  <a:srgbClr val="FF0000"/>
                </a:solidFill>
                <a:highlight>
                  <a:srgbClr val="FFFFFF"/>
                </a:highlight>
              </a:rPr>
              <a:t>Athlete</a:t>
            </a:r>
            <a:r>
              <a:rPr sz="1200" err="1">
                <a:solidFill>
                  <a:srgbClr val="0000FF"/>
                </a:solidFill>
                <a:highlight>
                  <a:srgbClr val="FFFFFF"/>
                </a:highlight>
              </a:rPr>
              <a:t>.FullName</a:t>
            </a:r>
            <a:r>
              <a:rPr sz="1200">
                <a:solidFill>
                  <a:srgbClr val="0000FF"/>
                </a:solidFill>
                <a:highlight>
                  <a:srgbClr val="FFFFFF"/>
                </a:highlight>
              </a:rPr>
              <a:t>}"</a:t>
            </a:r>
            <a:r>
              <a:rPr sz="1200">
                <a:solidFill>
                  <a:srgbClr val="FF0000"/>
                </a:solidFill>
                <a:highlight>
                  <a:srgbClr val="FFFFFF"/>
                </a:highlight>
              </a:rPr>
              <a:t> </a:t>
            </a:r>
            <a:r>
              <a:rPr sz="1200" err="1">
                <a:solidFill>
                  <a:srgbClr val="FF0000"/>
                </a:solidFill>
                <a:highlight>
                  <a:srgbClr val="FFFFFF"/>
                </a:highlight>
              </a:rPr>
              <a:t>RequestedTheme</a:t>
            </a:r>
            <a:r>
              <a:rPr sz="1200">
                <a:solidFill>
                  <a:srgbClr val="0000FF"/>
                </a:solidFill>
                <a:highlight>
                  <a:srgbClr val="FFFFFF"/>
                </a:highlight>
              </a:rPr>
              <a:t>="Light"</a:t>
            </a:r>
            <a:r>
              <a:rPr sz="1200">
                <a:solidFill>
                  <a:srgbClr val="FF0000"/>
                </a:solidFill>
                <a:highlight>
                  <a:srgbClr val="FFFFFF"/>
                </a:highlight>
              </a:rPr>
              <a:t> Margin</a:t>
            </a:r>
            <a:r>
              <a:rPr sz="1200">
                <a:solidFill>
                  <a:srgbClr val="0000FF"/>
                </a:solidFill>
                <a:highlight>
                  <a:srgbClr val="FFFFFF"/>
                </a:highlight>
              </a:rPr>
              <a:t>="0,-2.375,4.75,0“</a:t>
            </a:r>
            <a:r>
              <a:rPr sz="1200">
                <a:solidFill>
                  <a:srgbClr val="FF0000"/>
                </a:solidFill>
                <a:highlight>
                  <a:srgbClr val="FFFFFF"/>
                </a:highlight>
              </a:rPr>
              <a:t> 	</a:t>
            </a:r>
            <a:r>
              <a:rPr sz="1200" err="1">
                <a:solidFill>
                  <a:srgbClr val="FF0000"/>
                </a:solidFill>
                <a:highlight>
                  <a:srgbClr val="FFFFFF"/>
                </a:highlight>
              </a:rPr>
              <a:t>FontFamily</a:t>
            </a:r>
            <a:r>
              <a:rPr sz="1200">
                <a:solidFill>
                  <a:srgbClr val="0000FF"/>
                </a:solidFill>
                <a:highlight>
                  <a:srgbClr val="FFFFFF"/>
                </a:highlight>
              </a:rPr>
              <a:t>="{</a:t>
            </a:r>
            <a:r>
              <a:rPr sz="1200" err="1">
                <a:solidFill>
                  <a:srgbClr val="A31515"/>
                </a:solidFill>
                <a:highlight>
                  <a:srgbClr val="FFFFFF"/>
                </a:highlight>
              </a:rPr>
              <a:t>StaticResource</a:t>
            </a:r>
            <a:r>
              <a:rPr sz="1200">
                <a:solidFill>
                  <a:srgbClr val="FF0000"/>
                </a:solidFill>
                <a:highlight>
                  <a:srgbClr val="FFFFFF"/>
                </a:highlight>
              </a:rPr>
              <a:t> </a:t>
            </a:r>
            <a:r>
              <a:rPr sz="1200" err="1">
                <a:solidFill>
                  <a:srgbClr val="FF0000"/>
                </a:solidFill>
                <a:highlight>
                  <a:srgbClr val="FFFFFF"/>
                </a:highlight>
              </a:rPr>
              <a:t>OpenSansFontLight</a:t>
            </a:r>
            <a:r>
              <a:rPr sz="1200">
                <a:solidFill>
                  <a:srgbClr val="0000FF"/>
                </a:solidFill>
                <a:highlight>
                  <a:srgbClr val="FFFFFF"/>
                </a:highlight>
              </a:rPr>
              <a:t>}“</a:t>
            </a:r>
            <a:r>
              <a:rPr sz="1200">
                <a:solidFill>
                  <a:srgbClr val="000000"/>
                </a:solidFill>
                <a:highlight>
                  <a:srgbClr val="FFFFFF"/>
                </a:highlight>
              </a:rPr>
              <a:t> </a:t>
            </a:r>
            <a:r>
              <a:rPr sz="1200" err="1">
                <a:solidFill>
                  <a:srgbClr val="FF0000"/>
                </a:solidFill>
                <a:highlight>
                  <a:srgbClr val="FFFFFF"/>
                </a:highlight>
              </a:rPr>
              <a:t>RelativePanel.RightOf</a:t>
            </a:r>
            <a:r>
              <a:rPr sz="1200">
                <a:solidFill>
                  <a:srgbClr val="0000FF"/>
                </a:solidFill>
                <a:highlight>
                  <a:srgbClr val="FFFFFF"/>
                </a:highlight>
              </a:rPr>
              <a:t>="</a:t>
            </a:r>
            <a:r>
              <a:rPr sz="1200" err="1">
                <a:solidFill>
                  <a:srgbClr val="0000FF"/>
                </a:solidFill>
                <a:highlight>
                  <a:srgbClr val="FFFFFF"/>
                </a:highlight>
              </a:rPr>
              <a:t>profilePic</a:t>
            </a:r>
            <a:r>
              <a:rPr sz="1200">
                <a:solidFill>
                  <a:srgbClr val="0000FF"/>
                </a:solidFill>
                <a:highlight>
                  <a:srgbClr val="FFFFFF"/>
                </a:highlight>
              </a:rPr>
              <a:t>"</a:t>
            </a:r>
            <a:r>
              <a:rPr sz="1200">
                <a:solidFill>
                  <a:srgbClr val="FF0000"/>
                </a:solidFill>
                <a:highlight>
                  <a:srgbClr val="FFFFFF"/>
                </a:highlight>
              </a:rPr>
              <a:t> </a:t>
            </a:r>
            <a:r>
              <a:rPr sz="1200" err="1">
                <a:solidFill>
                  <a:srgbClr val="FF0000"/>
                </a:solidFill>
                <a:highlight>
                  <a:srgbClr val="FFFFFF"/>
                </a:highlight>
              </a:rPr>
              <a:t>RelativePanel.Below</a:t>
            </a:r>
            <a:r>
              <a:rPr sz="1200">
                <a:solidFill>
                  <a:srgbClr val="0000FF"/>
                </a:solidFill>
                <a:highlight>
                  <a:srgbClr val="FFFFFF"/>
                </a:highlight>
              </a:rPr>
              <a:t>="</a:t>
            </a:r>
            <a:r>
              <a:rPr sz="1200" err="1">
                <a:solidFill>
                  <a:srgbClr val="0000FF"/>
                </a:solidFill>
                <a:highlight>
                  <a:srgbClr val="FFFFFF"/>
                </a:highlight>
              </a:rPr>
              <a:t>ActivityName</a:t>
            </a:r>
            <a:r>
              <a:rPr sz="1200">
                <a:solidFill>
                  <a:srgbClr val="0000FF"/>
                </a:solidFill>
                <a:highlight>
                  <a:srgbClr val="FFFFFF"/>
                </a:highlight>
              </a:rPr>
              <a:t>"/&gt;</a:t>
            </a:r>
            <a:endParaRPr sz="1200">
              <a:solidFill>
                <a:srgbClr val="000000"/>
              </a:solidFill>
              <a:highlight>
                <a:srgbClr val="FFFFFF"/>
              </a:highlight>
            </a:endParaRPr>
          </a:p>
          <a:p>
            <a:pPr marL="0" indent="0">
              <a:buFont typeface="Arial" pitchFamily="34" charset="0"/>
              <a:buNone/>
            </a:pPr>
            <a:r>
              <a:rPr sz="1200">
                <a:solidFill>
                  <a:srgbClr val="000000"/>
                </a:solidFill>
                <a:highlight>
                  <a:srgbClr val="FFFFFF"/>
                </a:highlight>
              </a:rPr>
              <a:t>        </a:t>
            </a:r>
            <a:r>
              <a:rPr sz="1200">
                <a:solidFill>
                  <a:srgbClr val="0000FF"/>
                </a:solidFill>
                <a:highlight>
                  <a:srgbClr val="FFFFFF"/>
                </a:highlight>
              </a:rPr>
              <a:t>&lt;</a:t>
            </a:r>
            <a:r>
              <a:rPr sz="1200" err="1">
                <a:solidFill>
                  <a:srgbClr val="A31515"/>
                </a:solidFill>
                <a:highlight>
                  <a:srgbClr val="FFFFFF"/>
                </a:highlight>
              </a:rPr>
              <a:t>TextBlock</a:t>
            </a:r>
            <a:r>
              <a:rPr sz="1200">
                <a:solidFill>
                  <a:srgbClr val="FF0000"/>
                </a:solidFill>
                <a:highlight>
                  <a:srgbClr val="FFFFFF"/>
                </a:highlight>
              </a:rPr>
              <a:t> x</a:t>
            </a:r>
            <a:r>
              <a:rPr sz="1200">
                <a:solidFill>
                  <a:srgbClr val="0000FF"/>
                </a:solidFill>
                <a:highlight>
                  <a:srgbClr val="FFFFFF"/>
                </a:highlight>
              </a:rPr>
              <a:t>:</a:t>
            </a:r>
            <a:r>
              <a:rPr sz="1200">
                <a:solidFill>
                  <a:srgbClr val="FF0000"/>
                </a:solidFill>
                <a:highlight>
                  <a:srgbClr val="FFFFFF"/>
                </a:highlight>
              </a:rPr>
              <a:t>Name</a:t>
            </a:r>
            <a:r>
              <a:rPr sz="1200">
                <a:solidFill>
                  <a:srgbClr val="0000FF"/>
                </a:solidFill>
                <a:highlight>
                  <a:srgbClr val="FFFFFF"/>
                </a:highlight>
              </a:rPr>
              <a:t>="ActivityDateTime"</a:t>
            </a:r>
            <a:r>
              <a:rPr sz="1200">
                <a:solidFill>
                  <a:srgbClr val="FF0000"/>
                </a:solidFill>
                <a:highlight>
                  <a:srgbClr val="FFFFFF"/>
                </a:highlight>
              </a:rPr>
              <a:t> Text</a:t>
            </a:r>
            <a:r>
              <a:rPr sz="1200">
                <a:solidFill>
                  <a:srgbClr val="0000FF"/>
                </a:solidFill>
                <a:highlight>
                  <a:srgbClr val="FFFFFF"/>
                </a:highlight>
              </a:rPr>
              <a:t>="{</a:t>
            </a:r>
            <a:r>
              <a:rPr sz="1200">
                <a:solidFill>
                  <a:srgbClr val="A31515"/>
                </a:solidFill>
                <a:highlight>
                  <a:srgbClr val="FFFFFF"/>
                </a:highlight>
              </a:rPr>
              <a:t>Binding</a:t>
            </a:r>
            <a:r>
              <a:rPr sz="1200">
                <a:solidFill>
                  <a:srgbClr val="FF0000"/>
                </a:solidFill>
                <a:highlight>
                  <a:srgbClr val="FFFFFF"/>
                </a:highlight>
              </a:rPr>
              <a:t> </a:t>
            </a:r>
            <a:r>
              <a:rPr sz="1200" err="1">
                <a:solidFill>
                  <a:srgbClr val="FF0000"/>
                </a:solidFill>
                <a:highlight>
                  <a:srgbClr val="FFFFFF"/>
                </a:highlight>
              </a:rPr>
              <a:t>StartDate</a:t>
            </a:r>
            <a:r>
              <a:rPr sz="1200">
                <a:solidFill>
                  <a:srgbClr val="0000FF"/>
                </a:solidFill>
                <a:highlight>
                  <a:srgbClr val="FFFFFF"/>
                </a:highlight>
              </a:rPr>
              <a:t>,</a:t>
            </a:r>
            <a:r>
              <a:rPr sz="1200">
                <a:solidFill>
                  <a:srgbClr val="FF0000"/>
                </a:solidFill>
                <a:highlight>
                  <a:srgbClr val="FFFFFF"/>
                </a:highlight>
              </a:rPr>
              <a:t> Converter</a:t>
            </a:r>
            <a:r>
              <a:rPr sz="1200">
                <a:solidFill>
                  <a:srgbClr val="0000FF"/>
                </a:solidFill>
                <a:highlight>
                  <a:srgbClr val="FFFFFF"/>
                </a:highlight>
              </a:rPr>
              <a:t>={</a:t>
            </a:r>
            <a:r>
              <a:rPr sz="1200" err="1">
                <a:solidFill>
                  <a:srgbClr val="A31515"/>
                </a:solidFill>
                <a:highlight>
                  <a:srgbClr val="FFFFFF"/>
                </a:highlight>
              </a:rPr>
              <a:t>StaticResource</a:t>
            </a:r>
            <a:r>
              <a:rPr sz="1200">
                <a:solidFill>
                  <a:srgbClr val="FF0000"/>
                </a:solidFill>
                <a:highlight>
                  <a:srgbClr val="FFFFFF"/>
                </a:highlight>
              </a:rPr>
              <a:t> </a:t>
            </a:r>
            <a:r>
              <a:rPr sz="1200" err="1">
                <a:solidFill>
                  <a:srgbClr val="FF0000"/>
                </a:solidFill>
                <a:highlight>
                  <a:srgbClr val="FFFFFF"/>
                </a:highlight>
              </a:rPr>
              <a:t>RelativeTimeConverter</a:t>
            </a:r>
            <a:r>
              <a:rPr sz="1200">
                <a:solidFill>
                  <a:srgbClr val="0000FF"/>
                </a:solidFill>
                <a:highlight>
                  <a:srgbClr val="FFFFFF"/>
                </a:highlight>
              </a:rPr>
              <a:t>}}"</a:t>
            </a:r>
            <a:r>
              <a:rPr sz="1200">
                <a:solidFill>
                  <a:srgbClr val="FF0000"/>
                </a:solidFill>
                <a:highlight>
                  <a:srgbClr val="FFFFFF"/>
                </a:highlight>
              </a:rPr>
              <a:t> 	</a:t>
            </a:r>
            <a:r>
              <a:rPr sz="1200" err="1">
                <a:solidFill>
                  <a:srgbClr val="FF0000"/>
                </a:solidFill>
                <a:highlight>
                  <a:srgbClr val="FFFFFF"/>
                </a:highlight>
              </a:rPr>
              <a:t>FontFamily</a:t>
            </a:r>
            <a:r>
              <a:rPr sz="1200">
                <a:solidFill>
                  <a:srgbClr val="0000FF"/>
                </a:solidFill>
                <a:highlight>
                  <a:srgbClr val="FFFFFF"/>
                </a:highlight>
              </a:rPr>
              <a:t>="{</a:t>
            </a:r>
            <a:r>
              <a:rPr sz="1200" err="1">
                <a:solidFill>
                  <a:srgbClr val="A31515"/>
                </a:solidFill>
                <a:highlight>
                  <a:srgbClr val="FFFFFF"/>
                </a:highlight>
              </a:rPr>
              <a:t>StaticResource</a:t>
            </a:r>
            <a:r>
              <a:rPr sz="1200">
                <a:solidFill>
                  <a:srgbClr val="FF0000"/>
                </a:solidFill>
                <a:highlight>
                  <a:srgbClr val="FFFFFF"/>
                </a:highlight>
              </a:rPr>
              <a:t> </a:t>
            </a:r>
            <a:r>
              <a:rPr sz="1200" err="1">
                <a:solidFill>
                  <a:srgbClr val="FF0000"/>
                </a:solidFill>
                <a:highlight>
                  <a:srgbClr val="FFFFFF"/>
                </a:highlight>
              </a:rPr>
              <a:t>OpenSansFontSemibold</a:t>
            </a:r>
            <a:r>
              <a:rPr sz="1200">
                <a:solidFill>
                  <a:srgbClr val="0000FF"/>
                </a:solidFill>
                <a:highlight>
                  <a:srgbClr val="FFFFFF"/>
                </a:highlight>
              </a:rPr>
              <a:t>}"</a:t>
            </a:r>
            <a:r>
              <a:rPr sz="1200">
                <a:solidFill>
                  <a:srgbClr val="FF0000"/>
                </a:solidFill>
                <a:highlight>
                  <a:srgbClr val="FFFFFF"/>
                </a:highlight>
              </a:rPr>
              <a:t> Foreground</a:t>
            </a:r>
            <a:r>
              <a:rPr sz="1200">
                <a:solidFill>
                  <a:srgbClr val="0000FF"/>
                </a:solidFill>
                <a:highlight>
                  <a:srgbClr val="FFFFFF"/>
                </a:highlight>
              </a:rPr>
              <a:t>="</a:t>
            </a:r>
            <a:r>
              <a:rPr sz="1200" err="1">
                <a:solidFill>
                  <a:srgbClr val="0000FF"/>
                </a:solidFill>
                <a:highlight>
                  <a:srgbClr val="FFFFFF"/>
                </a:highlight>
              </a:rPr>
              <a:t>DarkGray</a:t>
            </a:r>
            <a:r>
              <a:rPr sz="1200">
                <a:solidFill>
                  <a:srgbClr val="0000FF"/>
                </a:solidFill>
                <a:highlight>
                  <a:srgbClr val="FFFFFF"/>
                </a:highlight>
              </a:rPr>
              <a:t>"</a:t>
            </a:r>
            <a:r>
              <a:rPr sz="1200">
                <a:solidFill>
                  <a:srgbClr val="FF0000"/>
                </a:solidFill>
                <a:highlight>
                  <a:srgbClr val="FFFFFF"/>
                </a:highlight>
              </a:rPr>
              <a:t> Margin</a:t>
            </a:r>
            <a:r>
              <a:rPr sz="1200">
                <a:solidFill>
                  <a:srgbClr val="0000FF"/>
                </a:solidFill>
                <a:highlight>
                  <a:srgbClr val="FFFFFF"/>
                </a:highlight>
              </a:rPr>
              <a:t>="4.75,-2.375,4.75,0" /&gt;</a:t>
            </a:r>
            <a:endParaRPr sz="1200">
              <a:solidFill>
                <a:srgbClr val="000000"/>
              </a:solidFill>
              <a:highlight>
                <a:srgbClr val="FFFFFF"/>
              </a:highlight>
            </a:endParaRPr>
          </a:p>
          <a:p>
            <a:pPr marL="0" indent="0">
              <a:buFont typeface="Arial" pitchFamily="34" charset="0"/>
              <a:buNone/>
            </a:pPr>
            <a:r>
              <a:rPr sz="1200">
                <a:solidFill>
                  <a:srgbClr val="0000FF"/>
                </a:solidFill>
                <a:highlight>
                  <a:srgbClr val="FFFFFF"/>
                </a:highlight>
              </a:rPr>
              <a:t>&lt;/</a:t>
            </a:r>
            <a:r>
              <a:rPr sz="1200" err="1">
                <a:solidFill>
                  <a:srgbClr val="A31515"/>
                </a:solidFill>
                <a:highlight>
                  <a:srgbClr val="FFFFFF"/>
                </a:highlight>
              </a:rPr>
              <a:t>RelativePanel</a:t>
            </a:r>
            <a:r>
              <a:rPr sz="1200">
                <a:solidFill>
                  <a:srgbClr val="0000FF"/>
                </a:solidFill>
                <a:highlight>
                  <a:srgbClr val="FFFFFF"/>
                </a:highlight>
              </a:rPr>
              <a:t>&gt;</a:t>
            </a:r>
            <a:endParaRPr sz="1200">
              <a:solidFill>
                <a:srgbClr val="0000FF"/>
              </a:solidFill>
            </a:endParaRPr>
          </a:p>
        </p:txBody>
      </p:sp>
      <p:sp>
        <p:nvSpPr>
          <p:cNvPr id="3" name="Rectangle 2"/>
          <p:cNvSpPr/>
          <p:nvPr/>
        </p:nvSpPr>
        <p:spPr bwMode="auto">
          <a:xfrm>
            <a:off x="1265237" y="1592262"/>
            <a:ext cx="10591800" cy="381000"/>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287625" y="4868862"/>
            <a:ext cx="3178011" cy="381000"/>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303837" y="5249862"/>
            <a:ext cx="6172200" cy="381000"/>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331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374179" y="2719037"/>
            <a:ext cx="5675326" cy="1437884"/>
          </a:xfrm>
          <a:prstGeom prst="rect">
            <a:avLst/>
          </a:prstGeom>
          <a:solidFill>
            <a:schemeClr val="bg1"/>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800" dirty="0">
              <a:latin typeface="+mj-lt"/>
            </a:endParaRPr>
          </a:p>
        </p:txBody>
      </p:sp>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DX_nameTreatment_primary_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 y="0"/>
            <a:ext cx="12434711" cy="6994525"/>
          </a:xfrm>
          <a:prstGeom prst="rect">
            <a:avLst/>
          </a:prstGeom>
        </p:spPr>
      </p:pic>
      <p:sp>
        <p:nvSpPr>
          <p:cNvPr id="6" name="Rectangle 5"/>
          <p:cNvSpPr/>
          <p:nvPr/>
        </p:nvSpPr>
        <p:spPr bwMode="auto">
          <a:xfrm>
            <a:off x="184909" y="2809933"/>
            <a:ext cx="6070709" cy="14449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a:xfrm>
            <a:off x="322496" y="280011"/>
            <a:ext cx="5398947" cy="4401205"/>
          </a:xfrm>
          <a:prstGeom prst="rect">
            <a:avLst/>
          </a:prstGeom>
        </p:spPr>
        <p:txBody>
          <a:bodyPr wrap="square">
            <a:spAutoFit/>
          </a:bodyPr>
          <a:lstStyle/>
          <a:p>
            <a:pPr lvl="0"/>
            <a:r>
              <a:rPr lang="en-US" sz="3600" dirty="0" smtClean="0">
                <a:solidFill>
                  <a:srgbClr val="505050"/>
                </a:solidFill>
                <a:latin typeface="Segoe UI Semibold" panose="020B0702040204020203" pitchFamily="34" charset="0"/>
                <a:cs typeface="Segoe UI Semibold" panose="020B0702040204020203" pitchFamily="34" charset="0"/>
              </a:rPr>
              <a:t>Microsoft</a:t>
            </a:r>
          </a:p>
          <a:p>
            <a:pPr lvl="0"/>
            <a:r>
              <a:rPr lang="en-US" sz="3600" dirty="0" err="1" smtClean="0">
                <a:solidFill>
                  <a:srgbClr val="505050"/>
                </a:solidFill>
                <a:latin typeface="Segoe UI Semibold" panose="020B0702040204020203" pitchFamily="34" charset="0"/>
                <a:cs typeface="Segoe UI Semibold" panose="020B0702040204020203" pitchFamily="34" charset="0"/>
              </a:rPr>
              <a:t>DevCamp</a:t>
            </a:r>
            <a:endParaRPr lang="en-US" sz="3600" dirty="0" smtClean="0">
              <a:solidFill>
                <a:srgbClr val="505050"/>
              </a:solidFill>
              <a:latin typeface="Segoe UI Semibold" panose="020B0702040204020203" pitchFamily="34" charset="0"/>
              <a:cs typeface="Segoe UI Semibold" panose="020B0702040204020203" pitchFamily="34" charset="0"/>
            </a:endParaRPr>
          </a:p>
          <a:p>
            <a:pPr lvl="0"/>
            <a:endParaRPr lang="en-US" sz="3200" dirty="0" smtClean="0">
              <a:solidFill>
                <a:srgbClr val="505050"/>
              </a:solidFill>
              <a:latin typeface="Segoe UI Semibold" panose="020B0702040204020203" pitchFamily="34" charset="0"/>
              <a:cs typeface="Segoe UI Semibold" panose="020B0702040204020203" pitchFamily="34" charset="0"/>
            </a:endParaRPr>
          </a:p>
          <a:p>
            <a:pPr lvl="0"/>
            <a:endParaRPr lang="en-US" sz="3200" dirty="0" smtClean="0">
              <a:solidFill>
                <a:srgbClr val="505050"/>
              </a:solidFill>
              <a:latin typeface="Segoe UI Semibold" panose="020B0702040204020203" pitchFamily="34" charset="0"/>
              <a:cs typeface="Segoe UI Semibold" panose="020B0702040204020203" pitchFamily="34" charset="0"/>
            </a:endParaRPr>
          </a:p>
          <a:p>
            <a:pPr lvl="0"/>
            <a:r>
              <a:rPr lang="en-US" sz="4800" dirty="0">
                <a:latin typeface="Segoe UI Light" panose="020B0502040204020203" pitchFamily="34" charset="0"/>
                <a:cs typeface="Segoe UI Light" panose="020B0502040204020203" pitchFamily="34" charset="0"/>
              </a:rPr>
              <a:t>Scaling from the small screen to the big screen</a:t>
            </a:r>
            <a:endParaRPr lang="en-US" sz="4000" dirty="0">
              <a:solidFill>
                <a:srgbClr val="505050"/>
              </a:solidFill>
              <a:latin typeface="Segoe UI Light"/>
            </a:endParaRPr>
          </a:p>
        </p:txBody>
      </p:sp>
      <p:sp>
        <p:nvSpPr>
          <p:cNvPr id="10" name="Rectangle 9"/>
          <p:cNvSpPr/>
          <p:nvPr/>
        </p:nvSpPr>
        <p:spPr bwMode="auto">
          <a:xfrm>
            <a:off x="6101188" y="3254022"/>
            <a:ext cx="534175" cy="50900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nl-NL"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108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3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53363"/>
          </a:xfrm>
        </p:spPr>
        <p:txBody>
          <a:bodyPr/>
          <a:lstStyle/>
          <a:p>
            <a:r>
              <a:rPr lang="en-US" dirty="0" smtClean="0"/>
              <a:t>Above</a:t>
            </a:r>
          </a:p>
          <a:p>
            <a:r>
              <a:rPr lang="en-US" dirty="0" smtClean="0"/>
              <a:t>Below</a:t>
            </a:r>
          </a:p>
          <a:p>
            <a:r>
              <a:rPr lang="en-US" dirty="0" err="1" smtClean="0"/>
              <a:t>LeftOf</a:t>
            </a:r>
            <a:endParaRPr lang="en-US" dirty="0" smtClean="0"/>
          </a:p>
          <a:p>
            <a:r>
              <a:rPr lang="en-US" dirty="0" err="1" smtClean="0"/>
              <a:t>RightOf</a:t>
            </a:r>
            <a:endParaRPr lang="en-US" dirty="0" smtClean="0"/>
          </a:p>
          <a:p>
            <a:r>
              <a:rPr lang="en-US" dirty="0" smtClean="0"/>
              <a:t>Align*With</a:t>
            </a:r>
          </a:p>
          <a:p>
            <a:pPr lvl="1"/>
            <a:r>
              <a:rPr lang="en-US" dirty="0" smtClean="0"/>
              <a:t>Top, Bottom, Left, Right, </a:t>
            </a:r>
            <a:r>
              <a:rPr lang="en-US" dirty="0" err="1" smtClean="0"/>
              <a:t>HorizontalCenter</a:t>
            </a:r>
            <a:r>
              <a:rPr lang="en-US" dirty="0" smtClean="0"/>
              <a:t>, </a:t>
            </a:r>
            <a:r>
              <a:rPr lang="en-US" dirty="0" err="1" smtClean="0"/>
              <a:t>VerticalCenter</a:t>
            </a:r>
            <a:endParaRPr lang="en-US" dirty="0"/>
          </a:p>
        </p:txBody>
      </p:sp>
      <p:sp>
        <p:nvSpPr>
          <p:cNvPr id="3" name="Title 2"/>
          <p:cNvSpPr>
            <a:spLocks noGrp="1"/>
          </p:cNvSpPr>
          <p:nvPr>
            <p:ph type="title"/>
          </p:nvPr>
        </p:nvSpPr>
        <p:spPr/>
        <p:txBody>
          <a:bodyPr/>
          <a:lstStyle/>
          <a:p>
            <a:r>
              <a:rPr lang="en-US" dirty="0" err="1" smtClean="0"/>
              <a:t>RelativePanel</a:t>
            </a:r>
            <a:r>
              <a:rPr lang="en-US" dirty="0" smtClean="0"/>
              <a:t> Spatial Properties</a:t>
            </a:r>
            <a:endParaRPr lang="en-US" dirty="0"/>
          </a:p>
        </p:txBody>
      </p:sp>
      <p:pic>
        <p:nvPicPr>
          <p:cNvPr id="4" name="Picture 3"/>
          <p:cNvPicPr>
            <a:picLocks noChangeAspect="1"/>
          </p:cNvPicPr>
          <p:nvPr/>
        </p:nvPicPr>
        <p:blipFill>
          <a:blip r:embed="rId2"/>
          <a:stretch>
            <a:fillRect/>
          </a:stretch>
        </p:blipFill>
        <p:spPr>
          <a:xfrm>
            <a:off x="7285037" y="1516062"/>
            <a:ext cx="3994481" cy="2022162"/>
          </a:xfrm>
          <a:prstGeom prst="rect">
            <a:avLst/>
          </a:prstGeom>
          <a:ln>
            <a:solidFill>
              <a:schemeClr val="tx1"/>
            </a:solidFill>
          </a:ln>
        </p:spPr>
      </p:pic>
      <p:cxnSp>
        <p:nvCxnSpPr>
          <p:cNvPr id="6" name="Straight Arrow Connector 5"/>
          <p:cNvCxnSpPr/>
          <p:nvPr/>
        </p:nvCxnSpPr>
        <p:spPr>
          <a:xfrm flipV="1">
            <a:off x="3094037" y="3421062"/>
            <a:ext cx="4038600" cy="91440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094037" y="3538224"/>
            <a:ext cx="5943600" cy="797238"/>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094037" y="3538224"/>
            <a:ext cx="7772400" cy="797238"/>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560637" y="1820862"/>
            <a:ext cx="5105400" cy="167640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44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SplitView</a:t>
            </a:r>
            <a:r>
              <a:rPr lang="en-US" dirty="0" smtClean="0"/>
              <a:t> Control</a:t>
            </a:r>
            <a:br>
              <a:rPr lang="en-US" dirty="0" smtClean="0"/>
            </a:br>
            <a:r>
              <a:rPr lang="en-US" sz="6600" dirty="0" smtClean="0"/>
              <a:t>(Hamburger Menu)</a:t>
            </a:r>
            <a:endParaRPr lang="en-US" dirty="0"/>
          </a:p>
        </p:txBody>
      </p:sp>
    </p:spTree>
    <p:extLst>
      <p:ext uri="{BB962C8B-B14F-4D97-AF65-F5344CB8AC3E}">
        <p14:creationId xmlns:p14="http://schemas.microsoft.com/office/powerpoint/2010/main" val="124699623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001095"/>
          </a:xfrm>
        </p:spPr>
        <p:txBody>
          <a:bodyPr/>
          <a:lstStyle/>
          <a:p>
            <a:r>
              <a:rPr lang="en-US" dirty="0" smtClean="0"/>
              <a:t>Building block for transient content</a:t>
            </a:r>
          </a:p>
          <a:p>
            <a:r>
              <a:rPr lang="en-US" dirty="0" smtClean="0"/>
              <a:t>Can be used for navigational patterns</a:t>
            </a:r>
          </a:p>
          <a:p>
            <a:r>
              <a:rPr lang="en-US" dirty="0" smtClean="0"/>
              <a:t>Helps with responsive UI scenarios for showing related UI in single views</a:t>
            </a:r>
          </a:p>
          <a:p>
            <a:r>
              <a:rPr lang="en-US" dirty="0" smtClean="0"/>
              <a:t>No direct guidance built-in – use it if it makes sense</a:t>
            </a:r>
          </a:p>
          <a:p>
            <a:r>
              <a:rPr lang="en-US" dirty="0" smtClean="0"/>
              <a:t>Overlay, Inline and Compact modes</a:t>
            </a:r>
            <a:endParaRPr lang="en-US" dirty="0"/>
          </a:p>
        </p:txBody>
      </p:sp>
      <p:sp>
        <p:nvSpPr>
          <p:cNvPr id="2" name="Title 1"/>
          <p:cNvSpPr>
            <a:spLocks noGrp="1"/>
          </p:cNvSpPr>
          <p:nvPr>
            <p:ph type="title"/>
          </p:nvPr>
        </p:nvSpPr>
        <p:spPr/>
        <p:txBody>
          <a:bodyPr/>
          <a:lstStyle/>
          <a:p>
            <a:r>
              <a:rPr lang="en-US" dirty="0" err="1" smtClean="0"/>
              <a:t>SplitView</a:t>
            </a:r>
            <a:r>
              <a:rPr lang="en-US" dirty="0" smtClean="0"/>
              <a:t> Control</a:t>
            </a:r>
            <a:endParaRPr lang="en-US" dirty="0"/>
          </a:p>
        </p:txBody>
      </p:sp>
    </p:spTree>
    <p:extLst>
      <p:ext uri="{BB962C8B-B14F-4D97-AF65-F5344CB8AC3E}">
        <p14:creationId xmlns:p14="http://schemas.microsoft.com/office/powerpoint/2010/main" val="253475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SplitView</a:t>
            </a:r>
            <a:endParaRPr lang="en-US" dirty="0"/>
          </a:p>
        </p:txBody>
      </p:sp>
      <p:pic>
        <p:nvPicPr>
          <p:cNvPr id="3" name="Picture 2"/>
          <p:cNvPicPr>
            <a:picLocks noChangeAspect="1"/>
          </p:cNvPicPr>
          <p:nvPr/>
        </p:nvPicPr>
        <p:blipFill>
          <a:blip r:embed="rId2"/>
          <a:stretch>
            <a:fillRect/>
          </a:stretch>
        </p:blipFill>
        <p:spPr>
          <a:xfrm>
            <a:off x="2636837" y="1212849"/>
            <a:ext cx="6931753" cy="5163760"/>
          </a:xfrm>
          <a:prstGeom prst="rect">
            <a:avLst/>
          </a:prstGeom>
        </p:spPr>
      </p:pic>
      <p:sp>
        <p:nvSpPr>
          <p:cNvPr id="4" name="Rectangle 3"/>
          <p:cNvSpPr/>
          <p:nvPr/>
        </p:nvSpPr>
        <p:spPr bwMode="auto">
          <a:xfrm>
            <a:off x="2636837" y="1744662"/>
            <a:ext cx="3048000" cy="45720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721730" y="1744662"/>
            <a:ext cx="3883753" cy="4572000"/>
          </a:xfrm>
          <a:prstGeom prst="rect">
            <a:avLst/>
          </a:prstGeom>
          <a:noFill/>
          <a:ln w="57150">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Left Brace 5"/>
          <p:cNvSpPr/>
          <p:nvPr/>
        </p:nvSpPr>
        <p:spPr>
          <a:xfrm>
            <a:off x="2179637" y="1744662"/>
            <a:ext cx="152400" cy="457200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p:cNvSpPr/>
          <p:nvPr/>
        </p:nvSpPr>
        <p:spPr>
          <a:xfrm flipH="1">
            <a:off x="9720990" y="1744662"/>
            <a:ext cx="152400" cy="457200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16786" y="3716730"/>
            <a:ext cx="1066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Pane</a:t>
            </a:r>
          </a:p>
        </p:txBody>
      </p:sp>
      <p:sp>
        <p:nvSpPr>
          <p:cNvPr id="9" name="TextBox 8"/>
          <p:cNvSpPr txBox="1"/>
          <p:nvPr/>
        </p:nvSpPr>
        <p:spPr>
          <a:xfrm>
            <a:off x="9779535" y="3716730"/>
            <a:ext cx="16203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Content</a:t>
            </a:r>
          </a:p>
        </p:txBody>
      </p:sp>
    </p:spTree>
    <p:extLst>
      <p:ext uri="{BB962C8B-B14F-4D97-AF65-F5344CB8AC3E}">
        <p14:creationId xmlns:p14="http://schemas.microsoft.com/office/powerpoint/2010/main" val="2577014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Commandbar</a:t>
            </a:r>
            <a:endParaRPr lang="en-US" dirty="0"/>
          </a:p>
        </p:txBody>
      </p:sp>
    </p:spTree>
    <p:extLst>
      <p:ext uri="{BB962C8B-B14F-4D97-AF65-F5344CB8AC3E}">
        <p14:creationId xmlns:p14="http://schemas.microsoft.com/office/powerpoint/2010/main" val="293501433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88" y="2147001"/>
            <a:ext cx="10609627" cy="6631017"/>
          </a:xfrm>
          <a:prstGeom prst="rect">
            <a:avLst/>
          </a:prstGeom>
        </p:spPr>
      </p:pic>
      <p:pic>
        <p:nvPicPr>
          <p:cNvPr id="1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88" y="2147001"/>
            <a:ext cx="10889330" cy="7561629"/>
          </a:xfrm>
          <a:prstGeom prst="rect">
            <a:avLst/>
          </a:prstGeom>
        </p:spPr>
      </p:pic>
      <p:sp>
        <p:nvSpPr>
          <p:cNvPr id="5" name="Title 4"/>
          <p:cNvSpPr>
            <a:spLocks noGrp="1"/>
          </p:cNvSpPr>
          <p:nvPr>
            <p:ph type="title"/>
          </p:nvPr>
        </p:nvSpPr>
        <p:spPr/>
        <p:txBody>
          <a:bodyPr/>
          <a:lstStyle/>
          <a:p>
            <a:r>
              <a:rPr lang="en-US" smtClean="0"/>
              <a:t>commandBar</a:t>
            </a:r>
            <a:endParaRPr lang="en-US" dirty="0"/>
          </a:p>
        </p:txBody>
      </p:sp>
      <p:sp>
        <p:nvSpPr>
          <p:cNvPr id="2" name="Text Placeholder 1"/>
          <p:cNvSpPr>
            <a:spLocks noGrp="1"/>
          </p:cNvSpPr>
          <p:nvPr>
            <p:ph type="body" sz="quarter" idx="10"/>
          </p:nvPr>
        </p:nvSpPr>
        <p:spPr>
          <a:xfrm>
            <a:off x="274639" y="1212851"/>
            <a:ext cx="11887200" cy="738536"/>
          </a:xfrm>
        </p:spPr>
        <p:txBody>
          <a:bodyPr/>
          <a:lstStyle/>
          <a:p>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679" y="-1077730"/>
            <a:ext cx="3729946" cy="6631017"/>
          </a:xfrm>
          <a:prstGeom prst="rect">
            <a:avLst/>
          </a:prstGeom>
        </p:spPr>
      </p:pic>
      <p:sp>
        <p:nvSpPr>
          <p:cNvPr id="14" name="Rectangle 13"/>
          <p:cNvSpPr/>
          <p:nvPr/>
        </p:nvSpPr>
        <p:spPr>
          <a:xfrm>
            <a:off x="5725653" y="4439789"/>
            <a:ext cx="2086615" cy="728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5" name="Rectangle 14"/>
          <p:cNvSpPr/>
          <p:nvPr/>
        </p:nvSpPr>
        <p:spPr>
          <a:xfrm>
            <a:off x="8949093" y="1842694"/>
            <a:ext cx="2079907" cy="7901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Tree>
    <p:extLst>
      <p:ext uri="{BB962C8B-B14F-4D97-AF65-F5344CB8AC3E}">
        <p14:creationId xmlns:p14="http://schemas.microsoft.com/office/powerpoint/2010/main" val="244026621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882" y="1758015"/>
            <a:ext cx="9918032" cy="6191971"/>
          </a:xfrm>
          <a:prstGeom prst="rect">
            <a:avLst/>
          </a:prstGeom>
          <a:ln>
            <a:solidFill>
              <a:schemeClr val="tx1"/>
            </a:solidFill>
          </a:ln>
        </p:spPr>
      </p:pic>
      <p:sp>
        <p:nvSpPr>
          <p:cNvPr id="7" name="Rectangle 3"/>
          <p:cNvSpPr/>
          <p:nvPr/>
        </p:nvSpPr>
        <p:spPr>
          <a:xfrm>
            <a:off x="2554209" y="2098380"/>
            <a:ext cx="2086615" cy="4495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8" name="Rectangle 8"/>
          <p:cNvSpPr/>
          <p:nvPr/>
        </p:nvSpPr>
        <p:spPr>
          <a:xfrm>
            <a:off x="8891879" y="2110428"/>
            <a:ext cx="2481097" cy="4696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2" name="Title 1"/>
          <p:cNvSpPr>
            <a:spLocks noGrp="1"/>
          </p:cNvSpPr>
          <p:nvPr>
            <p:ph type="title"/>
          </p:nvPr>
        </p:nvSpPr>
        <p:spPr/>
        <p:txBody>
          <a:bodyPr/>
          <a:lstStyle/>
          <a:p>
            <a:r>
              <a:rPr lang="en-US"/>
              <a:t>commandBar: placement</a:t>
            </a:r>
            <a:endParaRPr lang="en-US" dirty="0"/>
          </a:p>
        </p:txBody>
      </p:sp>
    </p:spTree>
    <p:extLst>
      <p:ext uri="{BB962C8B-B14F-4D97-AF65-F5344CB8AC3E}">
        <p14:creationId xmlns:p14="http://schemas.microsoft.com/office/powerpoint/2010/main" val="107265215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672" y="1382826"/>
            <a:ext cx="14168618" cy="8845673"/>
          </a:xfrm>
          <a:prstGeom prst="rect">
            <a:avLst/>
          </a:prstGeom>
        </p:spPr>
      </p:pic>
      <p:sp>
        <p:nvSpPr>
          <p:cNvPr id="8" name="Rectangle 8"/>
          <p:cNvSpPr/>
          <p:nvPr/>
        </p:nvSpPr>
        <p:spPr>
          <a:xfrm>
            <a:off x="5630478" y="1793620"/>
            <a:ext cx="3879978" cy="3129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2" name="Title 1"/>
          <p:cNvSpPr>
            <a:spLocks noGrp="1"/>
          </p:cNvSpPr>
          <p:nvPr>
            <p:ph type="title"/>
          </p:nvPr>
        </p:nvSpPr>
        <p:spPr/>
        <p:txBody>
          <a:bodyPr/>
          <a:lstStyle/>
          <a:p>
            <a:r>
              <a:rPr lang="en-US" dirty="0" err="1" smtClean="0"/>
              <a:t>commandBar</a:t>
            </a:r>
            <a:endParaRPr lang="en-US" dirty="0"/>
          </a:p>
        </p:txBody>
      </p:sp>
    </p:spTree>
    <p:extLst>
      <p:ext uri="{BB962C8B-B14F-4D97-AF65-F5344CB8AC3E}">
        <p14:creationId xmlns:p14="http://schemas.microsoft.com/office/powerpoint/2010/main" val="201750762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UI Patterns</a:t>
            </a:r>
            <a:endParaRPr lang="en-US" dirty="0"/>
          </a:p>
        </p:txBody>
      </p:sp>
    </p:spTree>
    <p:extLst>
      <p:ext uri="{BB962C8B-B14F-4D97-AF65-F5344CB8AC3E}">
        <p14:creationId xmlns:p14="http://schemas.microsoft.com/office/powerpoint/2010/main" val="157759946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Pivots</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2556" y="839818"/>
            <a:ext cx="8066010" cy="11003343"/>
          </a:xfrm>
          <a:prstGeom prst="rect">
            <a:avLst/>
          </a:prstGeom>
          <a:ln w="3175">
            <a:solidFill>
              <a:schemeClr val="tx1">
                <a:lumMod val="50000"/>
              </a:schemeClr>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90" y="1655633"/>
            <a:ext cx="3263704" cy="5802140"/>
          </a:xfrm>
          <a:prstGeom prst="rect">
            <a:avLst/>
          </a:prstGeom>
        </p:spPr>
      </p:pic>
    </p:spTree>
    <p:extLst>
      <p:ext uri="{BB962C8B-B14F-4D97-AF65-F5344CB8AC3E}">
        <p14:creationId xmlns:p14="http://schemas.microsoft.com/office/powerpoint/2010/main" val="175265685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 y="6062"/>
            <a:ext cx="12434620" cy="6994474"/>
          </a:xfrm>
          <a:prstGeom prst="rect">
            <a:avLst/>
          </a:prstGeom>
        </p:spPr>
      </p:pic>
    </p:spTree>
    <p:extLst>
      <p:ext uri="{BB962C8B-B14F-4D97-AF65-F5344CB8AC3E}">
        <p14:creationId xmlns:p14="http://schemas.microsoft.com/office/powerpoint/2010/main" val="399986811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181"/>
          <a:stretch/>
        </p:blipFill>
        <p:spPr>
          <a:xfrm>
            <a:off x="1347515" y="2173885"/>
            <a:ext cx="1885922" cy="3171371"/>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4880"/>
          <a:stretch/>
        </p:blipFill>
        <p:spPr>
          <a:xfrm>
            <a:off x="3488216" y="1581370"/>
            <a:ext cx="7319233" cy="4356403"/>
          </a:xfrm>
          <a:prstGeom prst="rect">
            <a:avLst/>
          </a:prstGeom>
        </p:spPr>
      </p:pic>
      <p:sp>
        <p:nvSpPr>
          <p:cNvPr id="5" name="Title 4"/>
          <p:cNvSpPr>
            <a:spLocks noGrp="1"/>
          </p:cNvSpPr>
          <p:nvPr>
            <p:ph type="title"/>
          </p:nvPr>
        </p:nvSpPr>
        <p:spPr/>
        <p:txBody>
          <a:bodyPr/>
          <a:lstStyle/>
          <a:p>
            <a:r>
              <a:rPr lang="en-US" dirty="0" smtClean="0"/>
              <a:t>Tabs</a:t>
            </a:r>
            <a:endParaRPr lang="en-US" dirty="0"/>
          </a:p>
        </p:txBody>
      </p:sp>
    </p:spTree>
    <p:extLst>
      <p:ext uri="{BB962C8B-B14F-4D97-AF65-F5344CB8AC3E}">
        <p14:creationId xmlns:p14="http://schemas.microsoft.com/office/powerpoint/2010/main" val="256853489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589" y="0"/>
            <a:ext cx="10809720" cy="6994525"/>
          </a:xfrm>
          <a:prstGeom prst="rect">
            <a:avLst/>
          </a:prstGeom>
        </p:spPr>
      </p:pic>
      <p:sp>
        <p:nvSpPr>
          <p:cNvPr id="7" name="Title 6"/>
          <p:cNvSpPr>
            <a:spLocks noGrp="1"/>
          </p:cNvSpPr>
          <p:nvPr>
            <p:ph type="title"/>
          </p:nvPr>
        </p:nvSpPr>
        <p:spPr/>
        <p:txBody>
          <a:bodyPr/>
          <a:lstStyle/>
          <a:p>
            <a:r>
              <a:rPr lang="en-US" sz="4896" dirty="0"/>
              <a:t>Hub</a:t>
            </a:r>
          </a:p>
        </p:txBody>
      </p:sp>
    </p:spTree>
    <p:extLst>
      <p:ext uri="{BB962C8B-B14F-4D97-AF65-F5344CB8AC3E}">
        <p14:creationId xmlns:p14="http://schemas.microsoft.com/office/powerpoint/2010/main" val="412141340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Master-Detail</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944" y="1377722"/>
            <a:ext cx="7792740" cy="4865120"/>
          </a:xfrm>
          <a:prstGeom prst="rect">
            <a:avLst/>
          </a:prstGeom>
          <a:ln>
            <a:solidFill>
              <a:schemeClr val="tx1">
                <a:lumMod val="50000"/>
              </a:schemeClr>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760" y="1738088"/>
            <a:ext cx="2331217" cy="4144386"/>
          </a:xfrm>
          <a:prstGeom prst="rect">
            <a:avLst/>
          </a:prstGeom>
        </p:spPr>
      </p:pic>
    </p:spTree>
    <p:extLst>
      <p:ext uri="{BB962C8B-B14F-4D97-AF65-F5344CB8AC3E}">
        <p14:creationId xmlns:p14="http://schemas.microsoft.com/office/powerpoint/2010/main" val="203861307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Hamburger</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2688" y="1108587"/>
            <a:ext cx="6978637" cy="4777353"/>
          </a:xfrm>
          <a:prstGeom prst="rect">
            <a:avLst/>
          </a:prstGeom>
          <a:ln>
            <a:solidFill>
              <a:schemeClr val="tx1"/>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9567" y="1325739"/>
            <a:ext cx="2751087" cy="4343048"/>
          </a:xfrm>
          <a:prstGeom prst="rect">
            <a:avLst/>
          </a:prstGeom>
          <a:ln>
            <a:solidFill>
              <a:schemeClr val="tx1"/>
            </a:solidFill>
          </a:ln>
        </p:spPr>
      </p:pic>
    </p:spTree>
    <p:extLst>
      <p:ext uri="{BB962C8B-B14F-4D97-AF65-F5344CB8AC3E}">
        <p14:creationId xmlns:p14="http://schemas.microsoft.com/office/powerpoint/2010/main" val="330969053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4658" y="431797"/>
            <a:ext cx="3767160" cy="6152368"/>
          </a:xfrm>
          <a:prstGeom prst="rect">
            <a:avLst/>
          </a:prstGeom>
        </p:spPr>
      </p:pic>
      <p:sp>
        <p:nvSpPr>
          <p:cNvPr id="2" name="Title 1"/>
          <p:cNvSpPr>
            <a:spLocks noGrp="1"/>
          </p:cNvSpPr>
          <p:nvPr>
            <p:ph type="title"/>
          </p:nvPr>
        </p:nvSpPr>
        <p:spPr/>
        <p:txBody>
          <a:bodyPr/>
          <a:lstStyle/>
          <a:p>
            <a:r>
              <a:rPr lang="en-US" dirty="0" smtClean="0"/>
              <a:t>Hamburger</a:t>
            </a:r>
            <a:endParaRPr lang="en-US" dirty="0"/>
          </a:p>
        </p:txBody>
      </p:sp>
      <p:sp>
        <p:nvSpPr>
          <p:cNvPr id="6" name="Rectangle 5"/>
          <p:cNvSpPr/>
          <p:nvPr/>
        </p:nvSpPr>
        <p:spPr bwMode="auto">
          <a:xfrm>
            <a:off x="5660819" y="889725"/>
            <a:ext cx="996921" cy="2465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729758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Dynamic Layout Strategies</a:t>
            </a:r>
            <a:endParaRPr lang="en-US" dirty="0"/>
          </a:p>
        </p:txBody>
      </p:sp>
    </p:spTree>
    <p:extLst>
      <p:ext uri="{BB962C8B-B14F-4D97-AF65-F5344CB8AC3E}">
        <p14:creationId xmlns:p14="http://schemas.microsoft.com/office/powerpoint/2010/main" val="149395553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481" y="1212850"/>
            <a:ext cx="11885514" cy="4205523"/>
          </a:xfrm>
        </p:spPr>
        <p:txBody>
          <a:bodyPr/>
          <a:lstStyle/>
          <a:p>
            <a:pPr marL="757735" indent="-757735">
              <a:buFont typeface="+mj-lt"/>
              <a:buAutoNum type="arabicPeriod"/>
            </a:pPr>
            <a:r>
              <a:rPr lang="en-US" dirty="0" smtClean="0"/>
              <a:t>Resize</a:t>
            </a:r>
          </a:p>
          <a:p>
            <a:pPr marL="757735" indent="-757735">
              <a:buFont typeface="+mj-lt"/>
              <a:buAutoNum type="arabicPeriod"/>
            </a:pPr>
            <a:r>
              <a:rPr lang="en-US" dirty="0" smtClean="0"/>
              <a:t>Reflow</a:t>
            </a:r>
          </a:p>
          <a:p>
            <a:pPr marL="757735" indent="-757735">
              <a:buFont typeface="+mj-lt"/>
              <a:buAutoNum type="arabicPeriod"/>
            </a:pPr>
            <a:r>
              <a:rPr lang="en-US" dirty="0" smtClean="0"/>
              <a:t>Reposition</a:t>
            </a:r>
          </a:p>
          <a:p>
            <a:pPr marL="757735" indent="-757735">
              <a:buFont typeface="+mj-lt"/>
              <a:buAutoNum type="arabicPeriod"/>
            </a:pPr>
            <a:r>
              <a:rPr lang="en-US" dirty="0" smtClean="0"/>
              <a:t>Reveal</a:t>
            </a:r>
          </a:p>
          <a:p>
            <a:pPr marL="757735" indent="-757735">
              <a:buFont typeface="+mj-lt"/>
              <a:buAutoNum type="arabicPeriod"/>
            </a:pPr>
            <a:r>
              <a:rPr lang="en-US" dirty="0" smtClean="0"/>
              <a:t>Re-architect</a:t>
            </a:r>
          </a:p>
          <a:p>
            <a:pPr marL="757735" indent="-757735">
              <a:buFont typeface="+mj-lt"/>
              <a:buAutoNum type="arabicPeriod"/>
            </a:pPr>
            <a:r>
              <a:rPr lang="en-US" dirty="0" smtClean="0"/>
              <a:t>Replace</a:t>
            </a:r>
          </a:p>
        </p:txBody>
      </p:sp>
      <p:sp>
        <p:nvSpPr>
          <p:cNvPr id="2" name="Title 1"/>
          <p:cNvSpPr>
            <a:spLocks noGrp="1"/>
          </p:cNvSpPr>
          <p:nvPr>
            <p:ph type="title"/>
          </p:nvPr>
        </p:nvSpPr>
        <p:spPr/>
        <p:txBody>
          <a:bodyPr/>
          <a:lstStyle/>
          <a:p>
            <a:r>
              <a:rPr lang="en-US" smtClean="0"/>
              <a:t>The 6 R’s</a:t>
            </a:r>
            <a:endParaRPr lang="en-US" dirty="0"/>
          </a:p>
        </p:txBody>
      </p:sp>
    </p:spTree>
    <p:extLst>
      <p:ext uri="{BB962C8B-B14F-4D97-AF65-F5344CB8AC3E}">
        <p14:creationId xmlns:p14="http://schemas.microsoft.com/office/powerpoint/2010/main" val="246542934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z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p:spPr>
      </p:pic>
      <p:sp>
        <p:nvSpPr>
          <p:cNvPr id="3" name="Title 2"/>
          <p:cNvSpPr>
            <a:spLocks noGrp="1"/>
          </p:cNvSpPr>
          <p:nvPr>
            <p:ph type="title"/>
          </p:nvPr>
        </p:nvSpPr>
        <p:spPr/>
        <p:txBody>
          <a:bodyPr/>
          <a:lstStyle/>
          <a:p>
            <a:r>
              <a:rPr lang="en-US" dirty="0"/>
              <a:t>1</a:t>
            </a:r>
            <a:r>
              <a:rPr lang="en-US"/>
              <a:t>. Resize</a:t>
            </a:r>
            <a:endParaRPr lang="en-US" dirty="0"/>
          </a:p>
        </p:txBody>
      </p:sp>
    </p:spTree>
    <p:extLst>
      <p:ext uri="{BB962C8B-B14F-4D97-AF65-F5344CB8AC3E}">
        <p14:creationId xmlns:p14="http://schemas.microsoft.com/office/powerpoint/2010/main" val="126675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flow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p:spPr>
      </p:pic>
      <p:sp>
        <p:nvSpPr>
          <p:cNvPr id="3" name="Title 2"/>
          <p:cNvSpPr>
            <a:spLocks noGrp="1"/>
          </p:cNvSpPr>
          <p:nvPr>
            <p:ph type="title"/>
          </p:nvPr>
        </p:nvSpPr>
        <p:spPr/>
        <p:txBody>
          <a:bodyPr/>
          <a:lstStyle/>
          <a:p>
            <a:r>
              <a:rPr lang="en-US" dirty="0"/>
              <a:t>2</a:t>
            </a:r>
            <a:r>
              <a:rPr lang="en-US"/>
              <a:t>. Reflow</a:t>
            </a:r>
            <a:endParaRPr lang="en-US" dirty="0"/>
          </a:p>
        </p:txBody>
      </p:sp>
    </p:spTree>
    <p:extLst>
      <p:ext uri="{BB962C8B-B14F-4D97-AF65-F5344CB8AC3E}">
        <p14:creationId xmlns:p14="http://schemas.microsoft.com/office/powerpoint/2010/main" val="2126862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ezel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p:spPr>
      </p:pic>
      <p:sp>
        <p:nvSpPr>
          <p:cNvPr id="3" name="Title 2"/>
          <p:cNvSpPr>
            <a:spLocks noGrp="1"/>
          </p:cNvSpPr>
          <p:nvPr>
            <p:ph type="title"/>
          </p:nvPr>
        </p:nvSpPr>
        <p:spPr/>
        <p:txBody>
          <a:bodyPr/>
          <a:lstStyle/>
          <a:p>
            <a:r>
              <a:rPr lang="en-US" dirty="0"/>
              <a:t>3</a:t>
            </a:r>
            <a:r>
              <a:rPr lang="en-US"/>
              <a:t>. Reposition</a:t>
            </a:r>
            <a:endParaRPr lang="en-US" dirty="0"/>
          </a:p>
        </p:txBody>
      </p:sp>
    </p:spTree>
    <p:extLst>
      <p:ext uri="{BB962C8B-B14F-4D97-AF65-F5344CB8AC3E}">
        <p14:creationId xmlns:p14="http://schemas.microsoft.com/office/powerpoint/2010/main" val="735820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0" y="1212851"/>
            <a:ext cx="11164765" cy="5628880"/>
          </a:xfrm>
        </p:spPr>
        <p:txBody>
          <a:bodyPr vert="horz" wrap="square" lIns="186521" tIns="149217" rIns="186521" bIns="149217" rtlCol="0" anchor="ctr">
            <a:noAutofit/>
          </a:bodyPr>
          <a:lstStyle/>
          <a:p>
            <a:pPr marL="0" indent="0">
              <a:buNone/>
            </a:pPr>
            <a:r>
              <a:rPr lang="en-US" sz="3599" dirty="0">
                <a:gradFill>
                  <a:gsLst>
                    <a:gs pos="1299">
                      <a:schemeClr val="tx1"/>
                    </a:gs>
                    <a:gs pos="100000">
                      <a:schemeClr val="tx1"/>
                    </a:gs>
                  </a:gsLst>
                  <a:lin ang="5400000" scaled="0"/>
                </a:gradFill>
              </a:rPr>
              <a:t>Screen size</a:t>
            </a:r>
          </a:p>
          <a:p>
            <a:pPr marL="0" indent="0">
              <a:buNone/>
            </a:pPr>
            <a:r>
              <a:rPr lang="en-US" sz="3599" dirty="0">
                <a:gradFill>
                  <a:gsLst>
                    <a:gs pos="1299">
                      <a:schemeClr val="tx1"/>
                    </a:gs>
                    <a:gs pos="100000">
                      <a:schemeClr val="tx1"/>
                    </a:gs>
                  </a:gsLst>
                  <a:lin ang="5400000" scaled="0"/>
                </a:gradFill>
              </a:rPr>
              <a:t>Hardware capabilities/tech</a:t>
            </a:r>
          </a:p>
          <a:p>
            <a:pPr marL="0" indent="0">
              <a:buNone/>
            </a:pPr>
            <a:r>
              <a:rPr lang="en-US" sz="3599" dirty="0">
                <a:gradFill>
                  <a:gsLst>
                    <a:gs pos="1299">
                      <a:schemeClr val="tx1"/>
                    </a:gs>
                    <a:gs pos="100000">
                      <a:schemeClr val="tx1"/>
                    </a:gs>
                  </a:gsLst>
                  <a:lin ang="5400000" scaled="0"/>
                </a:gradFill>
              </a:rPr>
              <a:t>Connectivity</a:t>
            </a:r>
          </a:p>
          <a:p>
            <a:pPr marL="0" indent="0">
              <a:buNone/>
            </a:pPr>
            <a:r>
              <a:rPr lang="en-US" sz="3599" dirty="0">
                <a:gradFill>
                  <a:gsLst>
                    <a:gs pos="1299">
                      <a:schemeClr val="tx1"/>
                    </a:gs>
                    <a:gs pos="100000">
                      <a:schemeClr val="tx1"/>
                    </a:gs>
                  </a:gsLst>
                  <a:lin ang="5400000" scaled="0"/>
                </a:gradFill>
              </a:rPr>
              <a:t>Primary input</a:t>
            </a:r>
          </a:p>
          <a:p>
            <a:pPr marL="0" indent="0">
              <a:buNone/>
            </a:pPr>
            <a:r>
              <a:rPr lang="en-US" sz="3599" dirty="0">
                <a:gradFill>
                  <a:gsLst>
                    <a:gs pos="1299">
                      <a:schemeClr val="tx1"/>
                    </a:gs>
                    <a:gs pos="100000">
                      <a:schemeClr val="tx1"/>
                    </a:gs>
                  </a:gsLst>
                  <a:lin ang="5400000" scaled="0"/>
                </a:gradFill>
              </a:rPr>
              <a:t>Personal vs. shared</a:t>
            </a:r>
          </a:p>
          <a:p>
            <a:pPr marL="0" indent="0">
              <a:buNone/>
            </a:pPr>
            <a:r>
              <a:rPr lang="en-US" sz="3599" dirty="0">
                <a:gradFill>
                  <a:gsLst>
                    <a:gs pos="1299">
                      <a:schemeClr val="tx1"/>
                    </a:gs>
                    <a:gs pos="100000">
                      <a:schemeClr val="tx1"/>
                    </a:gs>
                  </a:gsLst>
                  <a:lin ang="5400000" scaled="0"/>
                </a:gradFill>
              </a:rPr>
              <a:t>Environment</a:t>
            </a:r>
          </a:p>
          <a:p>
            <a:pPr marL="0" indent="0">
              <a:buNone/>
            </a:pPr>
            <a:r>
              <a:rPr lang="en-US" sz="3599" dirty="0">
                <a:gradFill>
                  <a:gsLst>
                    <a:gs pos="1299">
                      <a:schemeClr val="tx1"/>
                    </a:gs>
                    <a:gs pos="100000">
                      <a:schemeClr val="tx1"/>
                    </a:gs>
                  </a:gsLst>
                  <a:lin ang="5400000" scaled="0"/>
                </a:gradFill>
              </a:rPr>
              <a:t>Duration of </a:t>
            </a:r>
            <a:r>
              <a:rPr lang="en-US" sz="3599" dirty="0" smtClean="0">
                <a:gradFill>
                  <a:gsLst>
                    <a:gs pos="1299">
                      <a:schemeClr val="tx1"/>
                    </a:gs>
                    <a:gs pos="100000">
                      <a:schemeClr val="tx1"/>
                    </a:gs>
                  </a:gsLst>
                  <a:lin ang="5400000" scaled="0"/>
                </a:gradFill>
              </a:rPr>
              <a:t>use</a:t>
            </a:r>
            <a:endParaRPr lang="en-US" sz="3599" dirty="0">
              <a:gradFill>
                <a:gsLst>
                  <a:gs pos="1299">
                    <a:schemeClr val="tx1"/>
                  </a:gs>
                  <a:gs pos="100000">
                    <a:schemeClr val="tx1"/>
                  </a:gs>
                </a:gsLst>
                <a:lin ang="5400000" scaled="0"/>
              </a:gradFill>
            </a:endParaRPr>
          </a:p>
          <a:p>
            <a:pPr marL="0" indent="0">
              <a:buNone/>
            </a:pPr>
            <a:endParaRPr lang="en-US" sz="3599" dirty="0">
              <a:gradFill>
                <a:gsLst>
                  <a:gs pos="1299">
                    <a:schemeClr val="tx1"/>
                  </a:gs>
                  <a:gs pos="100000">
                    <a:schemeClr val="tx1"/>
                  </a:gs>
                </a:gsLst>
                <a:lin ang="5400000" scaled="0"/>
              </a:gradFill>
            </a:endParaRPr>
          </a:p>
        </p:txBody>
      </p:sp>
      <p:sp>
        <p:nvSpPr>
          <p:cNvPr id="9" name="Title 8"/>
          <p:cNvSpPr>
            <a:spLocks noGrp="1"/>
          </p:cNvSpPr>
          <p:nvPr>
            <p:ph type="title"/>
          </p:nvPr>
        </p:nvSpPr>
        <p:spPr/>
        <p:txBody>
          <a:bodyPr vert="horz" wrap="none" lIns="186521" tIns="149217" rIns="186521" bIns="149217" rtlCol="0" anchor="t">
            <a:noAutofit/>
          </a:bodyPr>
          <a:lstStyle/>
          <a:p>
            <a:r>
              <a:rPr lang="en-US" dirty="0"/>
              <a:t>Device </a:t>
            </a:r>
            <a:r>
              <a:rPr lang="en-US" dirty="0" smtClean="0"/>
              <a:t>considerations for your app</a:t>
            </a:r>
            <a:endParaRPr lang="en-US" dirty="0"/>
          </a:p>
        </p:txBody>
      </p:sp>
    </p:spTree>
    <p:extLst>
      <p:ext uri="{BB962C8B-B14F-4D97-AF65-F5344CB8AC3E}">
        <p14:creationId xmlns:p14="http://schemas.microsoft.com/office/powerpoint/2010/main" val="218163334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6520" y="479254"/>
            <a:ext cx="11889073" cy="918032"/>
          </a:xfrm>
        </p:spPr>
        <p:txBody>
          <a:bodyPr/>
          <a:lstStyle/>
          <a:p>
            <a:r>
              <a:rPr lang="en-US" dirty="0"/>
              <a:t>3</a:t>
            </a:r>
            <a:r>
              <a:rPr lang="en-US"/>
              <a:t>. Reposition</a:t>
            </a:r>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2556" y="839818"/>
            <a:ext cx="8066010" cy="11003343"/>
          </a:xfrm>
          <a:prstGeom prst="rect">
            <a:avLst/>
          </a:prstGeom>
          <a:ln w="3175">
            <a:solidFill>
              <a:schemeClr val="tx1">
                <a:lumMod val="50000"/>
              </a:schemeClr>
            </a:solid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060" y="1542100"/>
            <a:ext cx="2754955" cy="6994525"/>
          </a:xfrm>
          <a:prstGeom prst="rect">
            <a:avLst/>
          </a:prstGeom>
          <a:ln>
            <a:solidFill>
              <a:schemeClr val="tx1">
                <a:lumMod val="50000"/>
              </a:schemeClr>
            </a:solidFill>
          </a:ln>
        </p:spPr>
      </p:pic>
    </p:spTree>
    <p:extLst>
      <p:ext uri="{BB962C8B-B14F-4D97-AF65-F5344CB8AC3E}">
        <p14:creationId xmlns:p14="http://schemas.microsoft.com/office/powerpoint/2010/main" val="266642516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6520" y="479254"/>
            <a:ext cx="11889073" cy="918032"/>
          </a:xfrm>
        </p:spPr>
        <p:txBody>
          <a:bodyPr/>
          <a:lstStyle/>
          <a:p>
            <a:r>
              <a:rPr lang="en-US" dirty="0"/>
              <a:t>4. </a:t>
            </a:r>
            <a:r>
              <a:rPr lang="en-US" dirty="0" smtClean="0"/>
              <a:t>Reveal</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72" y="1734642"/>
            <a:ext cx="2331316" cy="4143525"/>
          </a:xfrm>
          <a:prstGeom prst="rect">
            <a:avLst/>
          </a:prstGeom>
          <a:ln>
            <a:solidFill>
              <a:schemeClr val="tx1"/>
            </a:solidFill>
          </a:ln>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4710" b="7570"/>
          <a:stretch/>
        </p:blipFill>
        <p:spPr>
          <a:xfrm>
            <a:off x="3396596" y="1474896"/>
            <a:ext cx="8408933" cy="4663017"/>
          </a:xfrm>
          <a:prstGeom prst="rect">
            <a:avLst/>
          </a:prstGeom>
          <a:ln>
            <a:solidFill>
              <a:schemeClr val="tx1"/>
            </a:solidFill>
          </a:ln>
        </p:spPr>
      </p:pic>
    </p:spTree>
    <p:extLst>
      <p:ext uri="{BB962C8B-B14F-4D97-AF65-F5344CB8AC3E}">
        <p14:creationId xmlns:p14="http://schemas.microsoft.com/office/powerpoint/2010/main" val="298155858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42115_Rearchite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p:spPr>
      </p:pic>
      <p:sp>
        <p:nvSpPr>
          <p:cNvPr id="3" name="Title 2"/>
          <p:cNvSpPr>
            <a:spLocks noGrp="1"/>
          </p:cNvSpPr>
          <p:nvPr>
            <p:ph type="title" idx="4294967295"/>
          </p:nvPr>
        </p:nvSpPr>
        <p:spPr>
          <a:xfrm>
            <a:off x="546520" y="479254"/>
            <a:ext cx="11889073" cy="918032"/>
          </a:xfrm>
        </p:spPr>
        <p:txBody>
          <a:bodyPr/>
          <a:lstStyle/>
          <a:p>
            <a:r>
              <a:rPr lang="en-US" dirty="0"/>
              <a:t>5</a:t>
            </a:r>
            <a:r>
              <a:rPr lang="en-US"/>
              <a:t>. Re-architect</a:t>
            </a:r>
            <a:endParaRPr lang="en-US" dirty="0"/>
          </a:p>
        </p:txBody>
      </p:sp>
    </p:spTree>
    <p:extLst>
      <p:ext uri="{BB962C8B-B14F-4D97-AF65-F5344CB8AC3E}">
        <p14:creationId xmlns:p14="http://schemas.microsoft.com/office/powerpoint/2010/main" val="2949314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6520" y="479254"/>
            <a:ext cx="11889073" cy="918032"/>
          </a:xfrm>
        </p:spPr>
        <p:txBody>
          <a:bodyPr/>
          <a:lstStyle/>
          <a:p>
            <a:r>
              <a:rPr lang="en-US" dirty="0"/>
              <a:t>5</a:t>
            </a:r>
            <a:r>
              <a:rPr lang="en-US"/>
              <a:t>. Re-architect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944" y="1377722"/>
            <a:ext cx="7792740" cy="4865120"/>
          </a:xfrm>
          <a:prstGeom prst="rect">
            <a:avLst/>
          </a:prstGeom>
          <a:ln>
            <a:solidFill>
              <a:schemeClr val="tx1">
                <a:lumMod val="50000"/>
              </a:schemeClr>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760" y="1738088"/>
            <a:ext cx="2331217" cy="4144386"/>
          </a:xfrm>
          <a:prstGeom prst="rect">
            <a:avLst/>
          </a:prstGeom>
        </p:spPr>
      </p:pic>
    </p:spTree>
    <p:extLst>
      <p:ext uri="{BB962C8B-B14F-4D97-AF65-F5344CB8AC3E}">
        <p14:creationId xmlns:p14="http://schemas.microsoft.com/office/powerpoint/2010/main" val="395758994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6</a:t>
            </a:r>
            <a:r>
              <a:rPr lang="en-US"/>
              <a:t>. Replace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222" y="1189770"/>
            <a:ext cx="3263704" cy="58021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977" y="1357436"/>
            <a:ext cx="9283424" cy="5802140"/>
          </a:xfrm>
          <a:prstGeom prst="rect">
            <a:avLst/>
          </a:prstGeom>
        </p:spPr>
      </p:pic>
      <p:sp>
        <p:nvSpPr>
          <p:cNvPr id="8" name="Rectangle 7"/>
          <p:cNvSpPr/>
          <p:nvPr/>
        </p:nvSpPr>
        <p:spPr>
          <a:xfrm>
            <a:off x="643173" y="1357435"/>
            <a:ext cx="2320666" cy="6800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9" name="Rectangle 8"/>
          <p:cNvSpPr/>
          <p:nvPr/>
        </p:nvSpPr>
        <p:spPr>
          <a:xfrm>
            <a:off x="4218943" y="828979"/>
            <a:ext cx="697535" cy="2337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Tree>
    <p:extLst>
      <p:ext uri="{BB962C8B-B14F-4D97-AF65-F5344CB8AC3E}">
        <p14:creationId xmlns:p14="http://schemas.microsoft.com/office/powerpoint/2010/main" val="27101345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88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Effective Pixel Scaling</a:t>
            </a:r>
            <a:endParaRPr lang="en-US" dirty="0"/>
          </a:p>
        </p:txBody>
      </p:sp>
    </p:spTree>
    <p:extLst>
      <p:ext uri="{BB962C8B-B14F-4D97-AF65-F5344CB8AC3E}">
        <p14:creationId xmlns:p14="http://schemas.microsoft.com/office/powerpoint/2010/main" val="36632982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316" y="1742019"/>
            <a:ext cx="9198932" cy="4409086"/>
          </a:xfrm>
          <a:prstGeom prst="rect">
            <a:avLst/>
          </a:prstGeom>
        </p:spPr>
      </p:pic>
      <p:sp>
        <p:nvSpPr>
          <p:cNvPr id="9" name="Text Placeholder 8"/>
          <p:cNvSpPr>
            <a:spLocks noGrp="1"/>
          </p:cNvSpPr>
          <p:nvPr>
            <p:ph type="body" sz="quarter" idx="10"/>
          </p:nvPr>
        </p:nvSpPr>
        <p:spPr>
          <a:xfrm>
            <a:off x="275481" y="1212850"/>
            <a:ext cx="11885514" cy="1685662"/>
          </a:xfrm>
        </p:spPr>
        <p:txBody>
          <a:bodyPr/>
          <a:lstStyle/>
          <a:p>
            <a:pPr marL="0" indent="0">
              <a:buNone/>
            </a:pPr>
            <a:r>
              <a:rPr lang="en-US" sz="2856" dirty="0">
                <a:latin typeface="Segoe UI" panose="020B0502040204020203" pitchFamily="34" charset="0"/>
                <a:cs typeface="Segoe UI" panose="020B0502040204020203" pitchFamily="34" charset="0"/>
              </a:rPr>
              <a:t>Takes </a:t>
            </a:r>
            <a:r>
              <a:rPr lang="en-US" sz="2856" b="1" dirty="0">
                <a:latin typeface="Segoe UI" panose="020B0502040204020203" pitchFamily="34" charset="0"/>
                <a:cs typeface="Segoe UI" panose="020B0502040204020203" pitchFamily="34" charset="0"/>
              </a:rPr>
              <a:t>viewing distance</a:t>
            </a:r>
            <a:r>
              <a:rPr lang="en-US" sz="2856" dirty="0">
                <a:latin typeface="Segoe UI" panose="020B0502040204020203" pitchFamily="34" charset="0"/>
                <a:cs typeface="Segoe UI" panose="020B0502040204020203" pitchFamily="34" charset="0"/>
              </a:rPr>
              <a:t> and </a:t>
            </a:r>
            <a:r>
              <a:rPr lang="en-US" sz="2856" b="1" dirty="0">
                <a:latin typeface="Segoe UI" panose="020B0502040204020203" pitchFamily="34" charset="0"/>
                <a:cs typeface="Segoe UI" panose="020B0502040204020203" pitchFamily="34" charset="0"/>
              </a:rPr>
              <a:t>pixel density</a:t>
            </a:r>
            <a:r>
              <a:rPr lang="en-US" sz="2856" dirty="0">
                <a:latin typeface="Segoe UI" panose="020B0502040204020203" pitchFamily="34" charset="0"/>
                <a:cs typeface="Segoe UI" panose="020B0502040204020203" pitchFamily="34" charset="0"/>
              </a:rPr>
              <a:t> into account to optimize for perceived size rather than physical size</a:t>
            </a:r>
          </a:p>
          <a:p>
            <a:endParaRPr lang="en-US" dirty="0"/>
          </a:p>
        </p:txBody>
      </p:sp>
      <p:sp>
        <p:nvSpPr>
          <p:cNvPr id="8" name="Title 7"/>
          <p:cNvSpPr>
            <a:spLocks noGrp="1"/>
          </p:cNvSpPr>
          <p:nvPr>
            <p:ph type="title"/>
          </p:nvPr>
        </p:nvSpPr>
        <p:spPr/>
        <p:txBody>
          <a:bodyPr/>
          <a:lstStyle/>
          <a:p>
            <a:r>
              <a:rPr lang="en-US" sz="4896" dirty="0"/>
              <a:t>Scaling algorithm</a:t>
            </a:r>
            <a:endParaRPr lang="en-US" dirty="0"/>
          </a:p>
        </p:txBody>
      </p:sp>
    </p:spTree>
    <p:extLst>
      <p:ext uri="{BB962C8B-B14F-4D97-AF65-F5344CB8AC3E}">
        <p14:creationId xmlns:p14="http://schemas.microsoft.com/office/powerpoint/2010/main" val="49289712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38536"/>
          </a:xfrm>
        </p:spPr>
        <p:txBody>
          <a:bodyPr/>
          <a:lstStyle/>
          <a:p>
            <a:endParaRPr lang="en-US"/>
          </a:p>
        </p:txBody>
      </p:sp>
      <p:sp>
        <p:nvSpPr>
          <p:cNvPr id="3" name="Title 2"/>
          <p:cNvSpPr>
            <a:spLocks noGrp="1"/>
          </p:cNvSpPr>
          <p:nvPr>
            <p:ph type="title"/>
          </p:nvPr>
        </p:nvSpPr>
        <p:spPr/>
        <p:txBody>
          <a:bodyPr/>
          <a:lstStyle/>
          <a:p>
            <a:endParaRPr lang="en-US"/>
          </a:p>
        </p:txBody>
      </p:sp>
      <p:pic>
        <p:nvPicPr>
          <p:cNvPr id="4" name="Scaling_16x9_VoiceOver">
            <a:hlinkClick r:id="" action="ppaction://media"/>
          </p:cNvPr>
          <p:cNvPicPr>
            <a:picLocks noChangeAspect="1"/>
          </p:cNvPicPr>
          <p:nvPr>
            <a:videoFile r:link="rId1"/>
            <p:extLst>
              <p:ext uri="{DAA4B4D4-6D71-4841-9C94-3DE7FCFB9230}">
                <p14:media xmlns:p14="http://schemas.microsoft.com/office/powerpoint/2010/main" r:embed="rId2">
                  <p14:trim st="14163"/>
                </p14:media>
              </p:ext>
            </p:extLst>
          </p:nvPr>
        </p:nvPicPr>
        <p:blipFill>
          <a:blip r:embed="rId4"/>
          <a:stretch>
            <a:fillRect/>
          </a:stretch>
        </p:blipFill>
        <p:spPr>
          <a:xfrm>
            <a:off x="2502" y="-1"/>
            <a:ext cx="12429853" cy="6994525"/>
          </a:xfrm>
          <a:prstGeom prst="rect">
            <a:avLst/>
          </a:prstGeom>
        </p:spPr>
      </p:pic>
    </p:spTree>
    <p:extLst>
      <p:ext uri="{BB962C8B-B14F-4D97-AF65-F5344CB8AC3E}">
        <p14:creationId xmlns:p14="http://schemas.microsoft.com/office/powerpoint/2010/main" val="3278708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2201862"/>
            <a:ext cx="11887200" cy="2585323"/>
          </a:xfrm>
        </p:spPr>
        <p:txBody>
          <a:bodyPr/>
          <a:lstStyle/>
          <a:p>
            <a:r>
              <a:rPr lang="en-US" dirty="0" smtClean="0"/>
              <a:t>Single scale factor system for all apps</a:t>
            </a:r>
          </a:p>
          <a:p>
            <a:pPr lvl="1"/>
            <a:r>
              <a:rPr lang="en-US" dirty="0" smtClean="0"/>
              <a:t>Guarantees consistent visual size of text and graphics (abstracts panel density and viewing distance for you)</a:t>
            </a:r>
          </a:p>
          <a:p>
            <a:pPr lvl="1"/>
            <a:r>
              <a:rPr lang="en-US" dirty="0" smtClean="0"/>
              <a:t>100%, 200% and 400% are the most important sizes to support in assets</a:t>
            </a:r>
          </a:p>
          <a:p>
            <a:pPr lvl="1"/>
            <a:r>
              <a:rPr lang="en-US" dirty="0"/>
              <a:t>Scale factors work well with 4-px grid</a:t>
            </a:r>
          </a:p>
          <a:p>
            <a:pPr marL="0" indent="0">
              <a:buNone/>
            </a:pPr>
            <a:endParaRPr lang="en-US" dirty="0" smtClean="0"/>
          </a:p>
        </p:txBody>
      </p:sp>
      <p:sp>
        <p:nvSpPr>
          <p:cNvPr id="3" name="Title 2"/>
          <p:cNvSpPr>
            <a:spLocks noGrp="1"/>
          </p:cNvSpPr>
          <p:nvPr>
            <p:ph type="title"/>
          </p:nvPr>
        </p:nvSpPr>
        <p:spPr/>
        <p:txBody>
          <a:bodyPr/>
          <a:lstStyle/>
          <a:p>
            <a:r>
              <a:rPr lang="en-US" dirty="0" smtClean="0"/>
              <a:t>Support for Automatic Scaling</a:t>
            </a:r>
            <a:endParaRPr lang="en-US" dirty="0"/>
          </a:p>
        </p:txBody>
      </p:sp>
      <p:graphicFrame>
        <p:nvGraphicFramePr>
          <p:cNvPr id="4" name="Table 3"/>
          <p:cNvGraphicFramePr>
            <a:graphicFrameLocks noGrp="1"/>
          </p:cNvGraphicFramePr>
          <p:nvPr>
            <p:extLst/>
          </p:nvPr>
        </p:nvGraphicFramePr>
        <p:xfrm>
          <a:off x="490382" y="1363662"/>
          <a:ext cx="11458077" cy="701040"/>
        </p:xfrm>
        <a:graphic>
          <a:graphicData uri="http://schemas.openxmlformats.org/drawingml/2006/table">
            <a:tbl>
              <a:tblPr firstRow="1" bandRow="1">
                <a:tableStyleId>{5DA37D80-6434-44D0-A028-1B22A696006F}</a:tableStyleId>
              </a:tblPr>
              <a:tblGrid>
                <a:gridCol w="1381125">
                  <a:extLst>
                    <a:ext uri="{9D8B030D-6E8A-4147-A177-3AD203B41FA5}">
                      <a16:colId xmlns:a16="http://schemas.microsoft.com/office/drawing/2014/main" xmlns="" val="20000"/>
                    </a:ext>
                  </a:extLst>
                </a:gridCol>
                <a:gridCol w="667697">
                  <a:extLst>
                    <a:ext uri="{9D8B030D-6E8A-4147-A177-3AD203B41FA5}">
                      <a16:colId xmlns:a16="http://schemas.microsoft.com/office/drawing/2014/main" xmlns="" val="20001"/>
                    </a:ext>
                  </a:extLst>
                </a:gridCol>
                <a:gridCol w="658550">
                  <a:extLst>
                    <a:ext uri="{9D8B030D-6E8A-4147-A177-3AD203B41FA5}">
                      <a16:colId xmlns:a16="http://schemas.microsoft.com/office/drawing/2014/main" xmlns="" val="20002"/>
                    </a:ext>
                  </a:extLst>
                </a:gridCol>
                <a:gridCol w="1243928">
                  <a:extLst>
                    <a:ext uri="{9D8B030D-6E8A-4147-A177-3AD203B41FA5}">
                      <a16:colId xmlns:a16="http://schemas.microsoft.com/office/drawing/2014/main" xmlns="" val="20003"/>
                    </a:ext>
                  </a:extLst>
                </a:gridCol>
                <a:gridCol w="1317100">
                  <a:extLst>
                    <a:ext uri="{9D8B030D-6E8A-4147-A177-3AD203B41FA5}">
                      <a16:colId xmlns:a16="http://schemas.microsoft.com/office/drawing/2014/main" xmlns="" val="20004"/>
                    </a:ext>
                  </a:extLst>
                </a:gridCol>
                <a:gridCol w="1317099">
                  <a:extLst>
                    <a:ext uri="{9D8B030D-6E8A-4147-A177-3AD203B41FA5}">
                      <a16:colId xmlns:a16="http://schemas.microsoft.com/office/drawing/2014/main" xmlns="" val="20005"/>
                    </a:ext>
                  </a:extLst>
                </a:gridCol>
                <a:gridCol w="2561026">
                  <a:extLst>
                    <a:ext uri="{9D8B030D-6E8A-4147-A177-3AD203B41FA5}">
                      <a16:colId xmlns:a16="http://schemas.microsoft.com/office/drawing/2014/main" xmlns="" val="20006"/>
                    </a:ext>
                  </a:extLst>
                </a:gridCol>
                <a:gridCol w="2311552">
                  <a:extLst>
                    <a:ext uri="{9D8B030D-6E8A-4147-A177-3AD203B41FA5}">
                      <a16:colId xmlns:a16="http://schemas.microsoft.com/office/drawing/2014/main" xmlns="" val="20007"/>
                    </a:ext>
                  </a:extLst>
                </a:gridCol>
              </a:tblGrid>
              <a:tr h="370840">
                <a:tc>
                  <a:txBody>
                    <a:bodyPr/>
                    <a:lstStyle/>
                    <a:p>
                      <a:r>
                        <a:rPr lang="en-US" sz="2000" b="0" dirty="0" smtClean="0">
                          <a:solidFill>
                            <a:schemeClr val="tx1"/>
                          </a:solidFill>
                        </a:rPr>
                        <a:t>Scale</a:t>
                      </a:r>
                      <a:r>
                        <a:rPr lang="en-US" sz="2000" b="0" baseline="0" dirty="0" smtClean="0">
                          <a:solidFill>
                            <a:schemeClr val="tx1"/>
                          </a:solidFill>
                        </a:rPr>
                        <a:t> Factors</a:t>
                      </a:r>
                      <a:endParaRPr lang="en-US" sz="2000" b="0" dirty="0">
                        <a:solidFill>
                          <a:schemeClr val="tx1"/>
                        </a:solidFill>
                      </a:endParaRPr>
                    </a:p>
                  </a:txBody>
                  <a:tcPr/>
                </a:tc>
                <a:tc>
                  <a:txBody>
                    <a:bodyPr/>
                    <a:lstStyle/>
                    <a:p>
                      <a:r>
                        <a:rPr lang="en-US" sz="2000" b="1" dirty="0" smtClean="0"/>
                        <a:t>100</a:t>
                      </a:r>
                      <a:endParaRPr lang="en-US" sz="2000" b="1" dirty="0">
                        <a:solidFill>
                          <a:schemeClr val="tx1"/>
                        </a:solidFill>
                      </a:endParaRPr>
                    </a:p>
                  </a:txBody>
                  <a:tcPr/>
                </a:tc>
                <a:tc>
                  <a:txBody>
                    <a:bodyPr/>
                    <a:lstStyle/>
                    <a:p>
                      <a:r>
                        <a:rPr lang="en-US" sz="2000" b="0" dirty="0" smtClean="0"/>
                        <a:t>125</a:t>
                      </a:r>
                      <a:endParaRPr lang="en-US" sz="2000" b="0" dirty="0">
                        <a:solidFill>
                          <a:schemeClr val="tx1"/>
                        </a:solidFill>
                      </a:endParaRPr>
                    </a:p>
                  </a:txBody>
                  <a:tcPr/>
                </a:tc>
                <a:tc>
                  <a:txBody>
                    <a:bodyPr/>
                    <a:lstStyle/>
                    <a:p>
                      <a:r>
                        <a:rPr lang="en-US" sz="2000" b="0" dirty="0" smtClean="0"/>
                        <a:t>150</a:t>
                      </a:r>
                      <a:endParaRPr lang="en-US" sz="2000" b="0" dirty="0">
                        <a:solidFill>
                          <a:schemeClr val="tx1"/>
                        </a:solidFill>
                      </a:endParaRPr>
                    </a:p>
                  </a:txBody>
                  <a:tcPr/>
                </a:tc>
                <a:tc>
                  <a:txBody>
                    <a:bodyPr/>
                    <a:lstStyle/>
                    <a:p>
                      <a:r>
                        <a:rPr lang="en-US" sz="2000" b="1" dirty="0" smtClean="0"/>
                        <a:t>200</a:t>
                      </a:r>
                      <a:endParaRPr lang="en-US" sz="2000" b="1" dirty="0">
                        <a:solidFill>
                          <a:schemeClr val="tx1"/>
                        </a:solidFill>
                      </a:endParaRPr>
                    </a:p>
                  </a:txBody>
                  <a:tcPr/>
                </a:tc>
                <a:tc>
                  <a:txBody>
                    <a:bodyPr/>
                    <a:lstStyle/>
                    <a:p>
                      <a:r>
                        <a:rPr lang="en-US" sz="2000" b="0" dirty="0" smtClean="0"/>
                        <a:t>250</a:t>
                      </a:r>
                      <a:endParaRPr lang="en-US" sz="2000" b="0" dirty="0">
                        <a:solidFill>
                          <a:schemeClr val="tx1"/>
                        </a:solidFill>
                      </a:endParaRPr>
                    </a:p>
                  </a:txBody>
                  <a:tcPr/>
                </a:tc>
                <a:tc>
                  <a:txBody>
                    <a:bodyPr/>
                    <a:lstStyle/>
                    <a:p>
                      <a:r>
                        <a:rPr lang="en-US" sz="2000" b="0" dirty="0" smtClean="0"/>
                        <a:t>300</a:t>
                      </a:r>
                      <a:endParaRPr lang="en-US" sz="2000" b="0" dirty="0">
                        <a:solidFill>
                          <a:schemeClr val="tx1"/>
                        </a:solidFill>
                      </a:endParaRPr>
                    </a:p>
                  </a:txBody>
                  <a:tcPr/>
                </a:tc>
                <a:tc>
                  <a:txBody>
                    <a:bodyPr/>
                    <a:lstStyle/>
                    <a:p>
                      <a:r>
                        <a:rPr lang="en-US" sz="2000" b="1" dirty="0" smtClean="0"/>
                        <a:t>400</a:t>
                      </a:r>
                      <a:endParaRPr lang="en-US" sz="2000" b="1" dirty="0">
                        <a:solidFill>
                          <a:schemeClr val="tx1"/>
                        </a:solidFill>
                      </a:endParaRPr>
                    </a:p>
                  </a:txBody>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45750923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Dynamic Layout</a:t>
            </a:r>
            <a:endParaRPr lang="en-US" dirty="0"/>
          </a:p>
        </p:txBody>
      </p:sp>
    </p:spTree>
    <p:extLst>
      <p:ext uri="{BB962C8B-B14F-4D97-AF65-F5344CB8AC3E}">
        <p14:creationId xmlns:p14="http://schemas.microsoft.com/office/powerpoint/2010/main" val="86759859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indows Platform - Blue Accent">
  <a:themeElements>
    <a:clrScheme name="Custom 1">
      <a:dk1>
        <a:srgbClr val="505050"/>
      </a:dk1>
      <a:lt1>
        <a:srgbClr val="FFFFFF"/>
      </a:lt1>
      <a:dk2>
        <a:srgbClr val="00BCF2"/>
      </a:dk2>
      <a:lt2>
        <a:srgbClr val="D2D2D2"/>
      </a:lt2>
      <a:accent1>
        <a:srgbClr val="00BCF2"/>
      </a:accent1>
      <a:accent2>
        <a:srgbClr val="FF8C00"/>
      </a:accent2>
      <a:accent3>
        <a:srgbClr val="68217A"/>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A057A359-1803-4B2E-B5D7-DC8CEAE39266}"/>
    </a:ext>
  </a:extLst>
</a:theme>
</file>

<file path=ppt/theme/theme2.xml><?xml version="1.0" encoding="utf-8"?>
<a:theme xmlns:a="http://schemas.openxmlformats.org/drawingml/2006/main" name="Windows Platform - Purple Accent">
  <a:themeElements>
    <a:clrScheme name="Custom 2">
      <a:dk1>
        <a:srgbClr val="505050"/>
      </a:dk1>
      <a:lt1>
        <a:srgbClr val="FFFFFF"/>
      </a:lt1>
      <a:dk2>
        <a:srgbClr val="68217A"/>
      </a:dk2>
      <a:lt2>
        <a:srgbClr val="D2D2D2"/>
      </a:lt2>
      <a:accent1>
        <a:srgbClr val="68217A"/>
      </a:accent1>
      <a:accent2>
        <a:srgbClr val="FF8C00"/>
      </a:accent2>
      <a:accent3>
        <a:srgbClr val="00BCF2"/>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DDF552AF-2435-4A4F-A0C2-1027AD00AF3C}"/>
    </a:ext>
  </a:extLst>
</a:theme>
</file>

<file path=ppt/theme/theme3.xml><?xml version="1.0" encoding="utf-8"?>
<a:theme xmlns:a="http://schemas.openxmlformats.org/drawingml/2006/main" name="Windows Platform - Dark Blue Accent">
  <a:themeElements>
    <a:clrScheme name="Custom 6">
      <a:dk1>
        <a:srgbClr val="505050"/>
      </a:dk1>
      <a:lt1>
        <a:srgbClr val="FFFFFF"/>
      </a:lt1>
      <a:dk2>
        <a:srgbClr val="0072C6"/>
      </a:dk2>
      <a:lt2>
        <a:srgbClr val="D2D2D2"/>
      </a:lt2>
      <a:accent1>
        <a:srgbClr val="0072C6"/>
      </a:accent1>
      <a:accent2>
        <a:srgbClr val="FF8C00"/>
      </a:accent2>
      <a:accent3>
        <a:srgbClr val="68217A"/>
      </a:accent3>
      <a:accent4>
        <a:srgbClr val="00BCF2"/>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153DCE28-B952-416A-A48B-B770DCDF7C6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34B6DDD0D68A4F8CC5C25EB581E20E" ma:contentTypeVersion="1" ma:contentTypeDescription="Create a new document." ma:contentTypeScope="" ma:versionID="2f075e504bc32f31e90d6a9dfca30f2b">
  <xsd:schema xmlns:xsd="http://www.w3.org/2001/XMLSchema" xmlns:xs="http://www.w3.org/2001/XMLSchema" xmlns:p="http://schemas.microsoft.com/office/2006/metadata/properties" xmlns:ns3="4a4d9b98-042c-4c67-8918-9b5b81e1fbc5" targetNamespace="http://schemas.microsoft.com/office/2006/metadata/properties" ma:root="true" ma:fieldsID="d1c1a40d24b2e6dd457b12093e459ad4" ns3:_="">
    <xsd:import namespace="4a4d9b98-042c-4c67-8918-9b5b81e1fbc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4d9b98-042c-4c67-8918-9b5b81e1fbc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BF1ABA7-0C74-4B1E-BB7B-48FFD5198F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4d9b98-042c-4c67-8918-9b5b81e1fb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Win Platform Template - 2014-03-05</Template>
  <TotalTime>2913</TotalTime>
  <Words>745</Words>
  <Application>Microsoft Office PowerPoint</Application>
  <PresentationFormat>Custom</PresentationFormat>
  <Paragraphs>169</Paragraphs>
  <Slides>45</Slides>
  <Notes>30</Notes>
  <HiddenSlides>1</HiddenSlides>
  <MMClips>6</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45</vt:i4>
      </vt:variant>
    </vt:vector>
  </HeadingPairs>
  <TitlesOfParts>
    <vt:vector size="58" baseType="lpstr">
      <vt:lpstr>Arial</vt:lpstr>
      <vt:lpstr>Consolas</vt:lpstr>
      <vt:lpstr>Lucida Grande</vt:lpstr>
      <vt:lpstr>Segoe Pro Light</vt:lpstr>
      <vt:lpstr>Segoe UI</vt:lpstr>
      <vt:lpstr>Segoe UI Bold</vt:lpstr>
      <vt:lpstr>Segoe UI Light</vt:lpstr>
      <vt:lpstr>Segoe UI Semibold</vt:lpstr>
      <vt:lpstr>Segoe UI Semilight</vt:lpstr>
      <vt:lpstr>Wingdings</vt:lpstr>
      <vt:lpstr>Windows Platform - Blue Accent</vt:lpstr>
      <vt:lpstr>Windows Platform - Purple Accent</vt:lpstr>
      <vt:lpstr>Windows Platform - Dark Blue Accent</vt:lpstr>
      <vt:lpstr>PowerPoint Presentation</vt:lpstr>
      <vt:lpstr>PowerPoint Presentation</vt:lpstr>
      <vt:lpstr>PowerPoint Presentation</vt:lpstr>
      <vt:lpstr>Device considerations for your app</vt:lpstr>
      <vt:lpstr>Effective Pixel Scaling</vt:lpstr>
      <vt:lpstr>Scaling algorithm</vt:lpstr>
      <vt:lpstr>PowerPoint Presentation</vt:lpstr>
      <vt:lpstr>Support for Automatic Scaling</vt:lpstr>
      <vt:lpstr>Dynamic Layout</vt:lpstr>
      <vt:lpstr>Breakpoints</vt:lpstr>
      <vt:lpstr>Breakpoints</vt:lpstr>
      <vt:lpstr>Breakpoints</vt:lpstr>
      <vt:lpstr>Example: Mail app</vt:lpstr>
      <vt:lpstr>Visual States and  Action Triggers</vt:lpstr>
      <vt:lpstr>Visual State Triggers (code snippet)</vt:lpstr>
      <vt:lpstr>VisualState Triggers</vt:lpstr>
      <vt:lpstr>RelativePanel Control</vt:lpstr>
      <vt:lpstr>RelativePanel</vt:lpstr>
      <vt:lpstr>RelativePanel (code snippet)</vt:lpstr>
      <vt:lpstr>RelativePanel Spatial Properties</vt:lpstr>
      <vt:lpstr>SplitView Control (Hamburger Menu)</vt:lpstr>
      <vt:lpstr>SplitView Control</vt:lpstr>
      <vt:lpstr>SplitView</vt:lpstr>
      <vt:lpstr>Commandbar</vt:lpstr>
      <vt:lpstr>commandBar</vt:lpstr>
      <vt:lpstr>commandBar: placement</vt:lpstr>
      <vt:lpstr>commandBar</vt:lpstr>
      <vt:lpstr>UI Patterns</vt:lpstr>
      <vt:lpstr>Pivots</vt:lpstr>
      <vt:lpstr>Tabs</vt:lpstr>
      <vt:lpstr>Hub</vt:lpstr>
      <vt:lpstr>Master-Detail</vt:lpstr>
      <vt:lpstr>Hamburger</vt:lpstr>
      <vt:lpstr>Hamburger</vt:lpstr>
      <vt:lpstr>Dynamic Layout Strategies</vt:lpstr>
      <vt:lpstr>The 6 R’s</vt:lpstr>
      <vt:lpstr>1. Resize</vt:lpstr>
      <vt:lpstr>2. Reflow</vt:lpstr>
      <vt:lpstr>3. Reposition</vt:lpstr>
      <vt:lpstr>3. Reposition</vt:lpstr>
      <vt:lpstr>4. Reveal</vt:lpstr>
      <vt:lpstr>5. Re-architect</vt:lpstr>
      <vt:lpstr>5. Re-architect</vt:lpstr>
      <vt:lpstr>6. Replace</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Visual Identity PowerPoint Guidelines for product brands</dc:subject>
  <dc:creator>Andy Wigley</dc:creator>
  <cp:keywords>MSVID, Microsoft Visual Identity, PowerPoint guidelines, grid system, Microsoft-endorsed, Product brand, product-branded, new logotype, generic product template</cp:keywords>
  <dc:description>Template: Maryfj_x000d_
Formatting: Maryfj, Sakuu_x000d_
Audience Type: Internal</dc:description>
  <cp:lastModifiedBy>Martin Tirion</cp:lastModifiedBy>
  <cp:revision>84</cp:revision>
  <dcterms:created xsi:type="dcterms:W3CDTF">2014-03-11T12:32:51Z</dcterms:created>
  <dcterms:modified xsi:type="dcterms:W3CDTF">2015-05-19T09:11:26Z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0x0101004F34B6DDD0D68A4F8CC5C25EB581E20E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